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7.png"/><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9.png"/><Relationship Id="rId1" Type="http://schemas.openxmlformats.org/officeDocument/2006/relationships/image" Target="../media/image28.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31.png"/><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32.jpe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35.jpeg"/><Relationship Id="rId3" Type="http://schemas.openxmlformats.org/officeDocument/2006/relationships/slide" Target="slide3.xml"/><Relationship Id="rId2" Type="http://schemas.openxmlformats.org/officeDocument/2006/relationships/image" Target="../media/image34.png"/><Relationship Id="rId1" Type="http://schemas.openxmlformats.org/officeDocument/2006/relationships/image" Target="../media/image33.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37.jpeg"/><Relationship Id="rId2" Type="http://schemas.openxmlformats.org/officeDocument/2006/relationships/slide" Target="slide3.xml"/><Relationship Id="rId1" Type="http://schemas.openxmlformats.org/officeDocument/2006/relationships/image" Target="../media/image36.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40.png"/><Relationship Id="rId3" Type="http://schemas.openxmlformats.org/officeDocument/2006/relationships/image" Target="../media/image39.jpeg"/><Relationship Id="rId2" Type="http://schemas.openxmlformats.org/officeDocument/2006/relationships/hyperlink" Target="http://pic.cnnb.com.cn/?themeid=77260&amp;columnid=photoclass12&amp;page=2" TargetMode="External"/><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41.png"/><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43.png"/><Relationship Id="rId2" Type="http://schemas.openxmlformats.org/officeDocument/2006/relationships/slide" Target="slide3.xml"/><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45.jpeg"/><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47.jpeg"/><Relationship Id="rId1" Type="http://schemas.openxmlformats.org/officeDocument/2006/relationships/image" Target="../media/image46.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slide" Target="slide3.xml"/><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image" Target="../media/image4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slide" Target="slide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1.jpe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2.jpe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3.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5.png"/><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638"/>
            <a:ext cx="12193588" cy="2060575"/>
          </a:xfrm>
          <a:prstGeom prst="rect">
            <a:avLst/>
          </a:prstGeom>
          <a:solidFill>
            <a:srgbClr val="9BBB59"/>
          </a:solidFill>
          <a:ln w="25400">
            <a:noFill/>
          </a:ln>
        </p:spPr>
        <p:txBody>
          <a:bodyPr lIns="91422" tIns="45711" rIns="91422" bIns="45711"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960" y="2276475"/>
            <a:ext cx="2638425" cy="2320925"/>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85" y="2289175"/>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185" y="2284413"/>
            <a:ext cx="2651125" cy="2320925"/>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610" y="2297113"/>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5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6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10" name="矩形 12"/>
          <p:cNvSpPr/>
          <p:nvPr/>
        </p:nvSpPr>
        <p:spPr>
          <a:xfrm>
            <a:off x="6168390" y="3026410"/>
            <a:ext cx="4057650" cy="1182370"/>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111" name="组合 4110"/>
          <p:cNvGrpSpPr/>
          <p:nvPr/>
        </p:nvGrpSpPr>
        <p:grpSpPr>
          <a:xfrm>
            <a:off x="10136823" y="6256337"/>
            <a:ext cx="1935162" cy="473075"/>
            <a:chOff x="0" y="11117"/>
            <a:chExt cx="1936145" cy="473279"/>
          </a:xfrm>
        </p:grpSpPr>
        <p:sp>
          <p:nvSpPr>
            <p:cNvPr id="4112" name="Text Box 62"/>
            <p:cNvSpPr/>
            <p:nvPr/>
          </p:nvSpPr>
          <p:spPr>
            <a:xfrm>
              <a:off x="424742" y="78480"/>
              <a:ext cx="1511403" cy="352577"/>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4110"/>
                                        </p:tgtEl>
                                        <p:attrNameLst>
                                          <p:attrName>style.visibility</p:attrName>
                                        </p:attrNameLst>
                                      </p:cBhvr>
                                      <p:to>
                                        <p:strVal val="visible"/>
                                      </p:to>
                                    </p:set>
                                    <p:anim calcmode="lin" valueType="num">
                                      <p:cBhvr>
                                        <p:cTn id="7" dur="1000" fill="hold"/>
                                        <p:tgtEl>
                                          <p:spTgt spid="4110"/>
                                        </p:tgtEl>
                                        <p:attrNameLst>
                                          <p:attrName>ppt_w</p:attrName>
                                        </p:attrNameLst>
                                      </p:cBhvr>
                                      <p:tavLst>
                                        <p:tav tm="0">
                                          <p:val>
                                            <p:fltVal val="0.000000"/>
                                          </p:val>
                                        </p:tav>
                                        <p:tav tm="100000">
                                          <p:val>
                                            <p:strVal val="#ppt_w"/>
                                          </p:val>
                                        </p:tav>
                                      </p:tavLst>
                                    </p:anim>
                                    <p:anim calcmode="lin" valueType="num">
                                      <p:cBhvr>
                                        <p:cTn id="8" dur="1000" fill="hold"/>
                                        <p:tgtEl>
                                          <p:spTgt spid="4110"/>
                                        </p:tgtEl>
                                        <p:attrNameLst>
                                          <p:attrName>ppt_h</p:attrName>
                                        </p:attrNameLst>
                                      </p:cBhvr>
                                      <p:tavLst>
                                        <p:tav tm="0">
                                          <p:val>
                                            <p:fltVal val="0.000000"/>
                                          </p:val>
                                        </p:tav>
                                        <p:tav tm="100000">
                                          <p:val>
                                            <p:strVal val="#ppt_h"/>
                                          </p:val>
                                        </p:tav>
                                      </p:tavLst>
                                    </p:anim>
                                    <p:anim calcmode="lin" valueType="num">
                                      <p:cBhvr>
                                        <p:cTn id="9" dur="1000" fill="hold"/>
                                        <p:tgtEl>
                                          <p:spTgt spid="411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11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299"/>
                            </p:stCondLst>
                            <p:childTnLst>
                              <p:par>
                                <p:cTn id="12" presetID="2" presetClass="entr" presetSubtype="1" fill="hold" nodeType="afterEffect">
                                  <p:stCondLst>
                                    <p:cond delay="0"/>
                                  </p:stCondLst>
                                  <p:childTnLst>
                                    <p:set>
                                      <p:cBhvr>
                                        <p:cTn id="13" dur="1" fill="hold">
                                          <p:stCondLst>
                                            <p:cond delay="0"/>
                                          </p:stCondLst>
                                        </p:cTn>
                                        <p:tgtEl>
                                          <p:spTgt spid="4111"/>
                                        </p:tgtEl>
                                        <p:attrNameLst>
                                          <p:attrName>style.visibility</p:attrName>
                                        </p:attrNameLst>
                                      </p:cBhvr>
                                      <p:to>
                                        <p:strVal val="visible"/>
                                      </p:to>
                                    </p:set>
                                    <p:anim calcmode="lin" valueType="num">
                                      <p:cBhvr>
                                        <p:cTn id="14" dur="500" fill="hold"/>
                                        <p:tgtEl>
                                          <p:spTgt spid="4111"/>
                                        </p:tgtEl>
                                        <p:attrNameLst>
                                          <p:attrName>ppt_x</p:attrName>
                                        </p:attrNameLst>
                                      </p:cBhvr>
                                      <p:tavLst>
                                        <p:tav tm="0">
                                          <p:val>
                                            <p:strVal val="#ppt_x"/>
                                          </p:val>
                                        </p:tav>
                                        <p:tav tm="100000">
                                          <p:val>
                                            <p:strVal val="#ppt_x"/>
                                          </p:val>
                                        </p:tav>
                                      </p:tavLst>
                                    </p:anim>
                                    <p:anim calcmode="lin" valueType="num">
                                      <p:cBhvr>
                                        <p:cTn id="15" dur="500" fill="hold"/>
                                        <p:tgtEl>
                                          <p:spTgt spid="4111"/>
                                        </p:tgtEl>
                                        <p:attrNameLst>
                                          <p:attrName>ppt_y</p:attrName>
                                        </p:attrNameLst>
                                      </p:cBhvr>
                                      <p:tavLst>
                                        <p:tav tm="0">
                                          <p:val>
                                            <p:strVal val="0-#ppt_h/2"/>
                                          </p:val>
                                        </p:tav>
                                        <p:tav tm="100000">
                                          <p:val>
                                            <p:strVal val="#ppt_y"/>
                                          </p:val>
                                        </p:tav>
                                      </p:tavLst>
                                    </p:anim>
                                  </p:childTnLst>
                                </p:cTn>
                              </p:par>
                              <p:par>
                                <p:cTn id="16" presetID="8" presetClass="emph" presetSubtype="0" fill="hold" nodeType="withEffect">
                                  <p:stCondLst>
                                    <p:cond delay="0"/>
                                  </p:stCondLst>
                                  <p:childTnLst>
                                    <p:animRot by="43200000">
                                      <p:cBhvr>
                                        <p:cTn id="17" dur="300" fill="hold"/>
                                        <p:tgtEl>
                                          <p:spTgt spid="41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2411730" y="2700497"/>
            <a:ext cx="8941435" cy="285496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从在其两爪之间竖立的图特斯四世的碑文来看，即位前，这位国王在狩猎途中困倦了，就在沙漠上打瞌睡，意想不到的是在他的旁边恰好卧着被沙子埋没的斯芬克斯。传说斯芬克斯出现在梦中，对他说：“如果将我从沙中挖掘出来，那么你将成为一国之王。”姑且不谈传说之真假，从碑文中可以肯定司芬克斯是在这个时代以前建造的，但是确切年代，学者们众说纷纭，至今尚未作出定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号称埃及学研究鼻祖的英国学者皮特里指出斯芬克斯之谜：“不早于第四王朝第二代胡夫王，但也不迟于第三代卡夫勒王。”其根据是卡夫勒王第二金字塔的甬道两侧有许多坟墓，惟独在甬道上什么东西都没有。</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2411730" y="2700497"/>
            <a:ext cx="8941435" cy="25285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法国学者马斯佩罗最初则说建造可以追溯到史前时代（约公元前3000年），但是，后来他又说是卡夫勒王建造的，而且大斯芬克斯的容颜是临摹了卡夫勒王的肖像。他还认为大斯芬克斯是国王的金字塔墓与神庙的守护神。</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研究斯芬克斯之谜的埃及学者萨里姆·哈桑从1935年开始对吉萨地区进行了4年的发掘，最终他认为是卡夫勒王建造的。他的根据是：第一，大斯芬克斯的甬道两侧有沟，这表明是建于胡夫王之后的时代；第二，远离第三个金字塔，显然也不是孟考拉王建造的；第三，卡夫勒王的金字塔与神庙的配置，对照大斯芬克斯，是一个整体的设计。</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2411730" y="2700497"/>
            <a:ext cx="8941435" cy="285496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日本早稻田大学考古队自1966年以来，历经了20年的考察，作为考古队主要队员的吉村对这些学说持有另外的看法。</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吉村在长期仔细的观察中发现，从建筑的石料来看，卡夫勒王神庙多半是花岗巖，大斯芬克斯是石灰巖；从建筑的式样来看，卡夫勒神庙沿袭古王国时代的式样，可是就在与甬道连接的部分，不仅偏北，离开了原先的式样，而且甬道不是在卡夫勒神庙的中央，而是对着金字塔构成锐角。 这一切使吉村产生了一个疑问，如果两个神庙同时建造，显然这样的配置很不自然，何以会这样呢？斯芬克斯之谜究竟是？惟一的可能是，其北侧已经有大斯芬克斯神庙存在，致使设计者在设计时必须加以考虑，不得不做如此改变。由此，吉村推断大斯芬克斯在胡夫王建造金字塔之前已存在。</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心理的实质</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实质</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心理的实质</a:t>
            </a:r>
            <a:endParaRPr lang="en-US" altLang="zh-CN" sz="2000" b="1" dirty="0">
              <a:solidFill>
                <a:srgbClr val="F79646"/>
              </a:solidFill>
              <a:latin typeface="微软雅黑" panose="020B0503020204020204" charset="-122"/>
              <a:ea typeface="微软雅黑" panose="020B0503020204020204" charset="-122"/>
              <a:sym typeface="Calibri" panose="020F0502020204030204" charset="0"/>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63248" y="3187224"/>
            <a:ext cx="5689600"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心理的实质：心理是脑的机能，任何心理活动都产生于脑，即心理活动是脑的高级机能的表现；心理是对客观现实的反映，即所有心理活动的内容都来源于外界环境；心理是外界事物在脑中的主观能动的反映心理活动会进一步影响到身体机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user\Desktop\Fotolia_28236516_Subscription_XXL.jpg"/>
          <p:cNvPicPr>
            <a:picLocks noChangeAspect="1"/>
          </p:cNvPicPr>
          <p:nvPr/>
        </p:nvPicPr>
        <p:blipFill>
          <a:blip r:embed="rId2"/>
          <a:stretch>
            <a:fillRect/>
          </a:stretch>
        </p:blipFill>
        <p:spPr>
          <a:xfrm>
            <a:off x="2432685" y="2868613"/>
            <a:ext cx="3105150" cy="2360612"/>
          </a:xfrm>
          <a:prstGeom prst="rect">
            <a:avLst/>
          </a:prstGeom>
          <a:noFill/>
          <a:ln w="28575" cap="flat" cmpd="sng">
            <a:solidFill>
              <a:schemeClr val="bg1"/>
            </a:solidFill>
            <a:prstDash val="solid"/>
            <a:miter/>
            <a:headEnd type="none" w="med" len="med"/>
            <a:tailEnd type="none" w="med" len="med"/>
          </a:ln>
        </p:spPr>
      </p:pic>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6149"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0276" name="TextBox 12"/>
          <p:cNvSpPr/>
          <p:nvPr/>
        </p:nvSpPr>
        <p:spPr>
          <a:xfrm>
            <a:off x="2712085" y="552450"/>
            <a:ext cx="525399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健康观与心理健康观的发展</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发展</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339181"/>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6658610" y="3241993"/>
            <a:ext cx="4694555"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健康不只是没有疾病和不虚弱，能够抵抗疾病只是健康的一个部分。健康包括生理、心理、社会适应以及道德等多个层面。一个人的生理、心理和社会适应能力都处于完满状态，才算是真正的健康。健康应是生理健康和心理健康的协调统一。</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结论</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16430" name="Picture 3" descr="C:\Users\cxy\Desktop\《心理健康》\图\59B906DCDF7C31A3670400BDA412D9B8.jpg59B906DCDF7C31A3670400BDA412D9B8"/>
          <p:cNvPicPr>
            <a:picLocks noChangeAspect="1"/>
          </p:cNvPicPr>
          <p:nvPr/>
        </p:nvPicPr>
        <p:blipFill>
          <a:blip r:embed="rId4"/>
          <a:srcRect/>
          <a:stretch>
            <a:fillRect/>
          </a:stretch>
        </p:blipFill>
        <p:spPr>
          <a:xfrm>
            <a:off x="2423160" y="2772728"/>
            <a:ext cx="4032250" cy="2661920"/>
          </a:xfrm>
          <a:prstGeom prst="rect">
            <a:avLst/>
          </a:prstGeom>
          <a:noFill/>
          <a:ln w="28575" cap="flat" cmpd="sng">
            <a:solidFill>
              <a:schemeClr val="bg1"/>
            </a:solidFill>
            <a:prstDash val="solid"/>
            <a:miter/>
            <a:headEnd type="none" w="med" len="med"/>
            <a:tailEnd type="none" w="med" len="me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par>
                                <p:cTn id="16" presetID="10" presetClass="entr" presetSubtype="0" fill="hold" nodeType="withEffect">
                                  <p:stCondLst>
                                    <p:cond delay="500"/>
                                  </p:stCondLst>
                                  <p:childTnLst>
                                    <p:set>
                                      <p:cBhvr>
                                        <p:cTn id="17" dur="1" fill="hold">
                                          <p:stCondLst>
                                            <p:cond delay="0"/>
                                          </p:stCondLst>
                                        </p:cTn>
                                        <p:tgtEl>
                                          <p:spTgt spid="16430"/>
                                        </p:tgtEl>
                                        <p:attrNameLst>
                                          <p:attrName>style.visibility</p:attrName>
                                        </p:attrNameLst>
                                      </p:cBhvr>
                                      <p:to>
                                        <p:strVal val="visible"/>
                                      </p:to>
                                    </p:set>
                                    <p:anim calcmode="lin" valueType="num">
                                      <p:cBhvr>
                                        <p:cTn id="18" dur="100" fill="hold"/>
                                        <p:tgtEl>
                                          <p:spTgt spid="16430"/>
                                        </p:tgtEl>
                                        <p:attrNameLst>
                                          <p:attrName>ppt_w</p:attrName>
                                        </p:attrNameLst>
                                      </p:cBhvr>
                                      <p:tavLst>
                                        <p:tav tm="0">
                                          <p:val>
                                            <p:fltVal val="0.000000"/>
                                          </p:val>
                                        </p:tav>
                                        <p:tav tm="100000">
                                          <p:val>
                                            <p:strVal val="#ppt_w"/>
                                          </p:val>
                                        </p:tav>
                                      </p:tavLst>
                                    </p:anim>
                                    <p:anim calcmode="lin" valueType="num">
                                      <p:cBhvr>
                                        <p:cTn id="19" dur="100" fill="hold"/>
                                        <p:tgtEl>
                                          <p:spTgt spid="16430"/>
                                        </p:tgtEl>
                                        <p:attrNameLst>
                                          <p:attrName>ppt_h</p:attrName>
                                        </p:attrNameLst>
                                      </p:cBhvr>
                                      <p:tavLst>
                                        <p:tav tm="0">
                                          <p:val>
                                            <p:fltVal val="0.000000"/>
                                          </p:val>
                                        </p:tav>
                                        <p:tav tm="100000">
                                          <p:val>
                                            <p:strVal val="#ppt_h"/>
                                          </p:val>
                                        </p:tav>
                                      </p:tavLst>
                                    </p:anim>
                                    <p:animEffect filter="fade">
                                      <p:cBhvr>
                                        <p:cTn id="20" dur="100"/>
                                        <p:tgtEl>
                                          <p:spTgt spid="16430"/>
                                        </p:tgtEl>
                                      </p:cBhvr>
                                    </p:animEffect>
                                  </p:childTnLst>
                                </p:cTn>
                              </p:par>
                              <p:par>
                                <p:cTn id="21" presetID="6" presetClass="emph" presetSubtype="0" fill="hold" nodeType="withEffect">
                                  <p:stCondLst>
                                    <p:cond delay="600"/>
                                  </p:stCondLst>
                                  <p:childTnLst>
                                    <p:animScale>
                                      <p:cBhvr>
                                        <p:cTn id="22" dur="100" fill="hold"/>
                                        <p:tgtEl>
                                          <p:spTgt spid="16430"/>
                                        </p:tgtEl>
                                      </p:cBhvr>
                                      <p:by x="110000" y="110000"/>
                                    </p:animScale>
                                  </p:childTnLst>
                                </p:cTn>
                              </p:par>
                              <p:par>
                                <p:cTn id="23" presetID="6" presetClass="emph" presetSubtype="0" fill="hold" nodeType="withEffect">
                                  <p:stCondLst>
                                    <p:cond delay="700"/>
                                  </p:stCondLst>
                                  <p:childTnLst>
                                    <p:animScale>
                                      <p:cBhvr>
                                        <p:cTn id="24" dur="200" fill="hold"/>
                                        <p:tgtEl>
                                          <p:spTgt spid="16430"/>
                                        </p:tgtEl>
                                      </p:cBhvr>
                                      <p:by x="90000" y="90000"/>
                                    </p:animScale>
                                  </p:childTnLst>
                                </p:cTn>
                              </p:par>
                              <p:par>
                                <p:cTn id="25" presetID="6" presetClass="emph" presetSubtype="0" fill="hold" nodeType="withEffect">
                                  <p:stCondLst>
                                    <p:cond delay="900"/>
                                  </p:stCondLst>
                                  <p:childTnLst>
                                    <p:animScale>
                                      <p:cBhvr>
                                        <p:cTn id="26" dur="100" fill="hold"/>
                                        <p:tgtEl>
                                          <p:spTgt spid="16430"/>
                                        </p:tgtEl>
                                      </p:cBhvr>
                                      <p:by x="105000" y="105000"/>
                                    </p:animScale>
                                  </p:childTnLst>
                                </p:cTn>
                              </p:par>
                              <p:par>
                                <p:cTn id="27" presetID="6" presetClass="emph" presetSubtype="0" fill="hold" nodeType="withEffect">
                                  <p:stCondLst>
                                    <p:cond delay="1000"/>
                                  </p:stCondLst>
                                  <p:childTnLst>
                                    <p:animScale>
                                      <p:cBhvr>
                                        <p:cTn id="28" dur="200" fill="hold"/>
                                        <p:tgtEl>
                                          <p:spTgt spid="16430"/>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277110" y="2414905"/>
            <a:ext cx="6720840" cy="3390900"/>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229" name="TextBox 12"/>
          <p:cNvSpPr/>
          <p:nvPr/>
        </p:nvSpPr>
        <p:spPr>
          <a:xfrm>
            <a:off x="2712085" y="552450"/>
            <a:ext cx="413893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心理健康的标准及其界定</a:t>
            </a:r>
            <a:endParaRPr lang="en-US" altLang="zh-CN"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标准</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276475" y="1303655"/>
            <a:ext cx="7924165" cy="779780"/>
          </a:xfrm>
          <a:prstGeom prst="rect">
            <a:avLst/>
          </a:prstGeom>
          <a:noFill/>
          <a:ln w="9525">
            <a:noFill/>
          </a:ln>
        </p:spPr>
        <p:txBody>
          <a:bodyPr wrap="square">
            <a:spAutoFit/>
          </a:bodyPr>
          <a:p>
            <a:pPr marL="0" lvl="0" indent="457200">
              <a:lnSpc>
                <a:spcPct val="133000"/>
              </a:lnSpc>
            </a:pP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一般认为心理健康主要是指</a:t>
            </a: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人心理上一种持续、积极、有效率的状态。</a:t>
            </a:r>
            <a:r>
              <a:rPr lang="zh-CN" altLang="en-US" sz="1600" dirty="0">
                <a:solidFill>
                  <a:schemeClr val="tx1">
                    <a:lumMod val="50000"/>
                    <a:lumOff val="50000"/>
                  </a:schemeClr>
                </a:solidFill>
                <a:latin typeface="微软雅黑" panose="020B0503020204020204" charset="-122"/>
                <a:ea typeface="微软雅黑" panose="020B0503020204020204" charset="-122"/>
                <a:cs typeface="+mn-ea"/>
                <a:sym typeface="微软雅黑" panose="020B0503020204020204" charset="-122"/>
              </a:rPr>
              <a:t>它包含两层含义:</a:t>
            </a:r>
            <a:endParaRPr lang="zh-CN" altLang="en-US" sz="1600" dirty="0">
              <a:solidFill>
                <a:schemeClr val="tx1">
                  <a:lumMod val="50000"/>
                  <a:lumOff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8235" name="TextBox 17"/>
          <p:cNvSpPr/>
          <p:nvPr/>
        </p:nvSpPr>
        <p:spPr>
          <a:xfrm>
            <a:off x="2752725" y="3028950"/>
            <a:ext cx="5770245" cy="2020570"/>
          </a:xfrm>
          <a:prstGeom prst="rect">
            <a:avLst/>
          </a:prstGeom>
          <a:noFill/>
          <a:ln w="9525">
            <a:noFill/>
          </a:ln>
        </p:spPr>
        <p:txBody>
          <a:bodyPr wrap="square">
            <a:spAutoFit/>
          </a:bodyPr>
          <a:p>
            <a:pPr marL="0" lvl="0" indent="457200">
              <a:lnSpc>
                <a:spcPct val="133000"/>
              </a:lnSpc>
              <a:spcBef>
                <a:spcPts val="600"/>
              </a:spcBef>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一是没有疾病。</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这是心理健康的基本条件，如同身体没有疾病是身体健康的最基本条件一样。</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3000"/>
              </a:lnSpc>
              <a:spcBef>
                <a:spcPts val="600"/>
              </a:spcBef>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二是有一种积极发展的心理状态。</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这是心理健康的最本质的含义，它意味着要消除一切不健康的心理倾向，使一个人的心理处于最佳发展状态。</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5" name="图片 4" descr="U9665P1335DT20130405102054"/>
          <p:cNvPicPr>
            <a:picLocks noChangeAspect="1"/>
          </p:cNvPicPr>
          <p:nvPr/>
        </p:nvPicPr>
        <p:blipFill>
          <a:blip r:embed="rId3"/>
          <a:srcRect l="20663" r="11522"/>
          <a:stretch>
            <a:fillRect/>
          </a:stretch>
        </p:blipFill>
        <p:spPr>
          <a:xfrm>
            <a:off x="8383905" y="2415540"/>
            <a:ext cx="3401060" cy="3390265"/>
          </a:xfrm>
          <a:prstGeom prst="parallelogram">
            <a:avLst/>
          </a:prstGeom>
          <a:noFill/>
          <a:ln w="31750" cmpd="sng">
            <a:solidFill>
              <a:schemeClr val="bg1"/>
            </a:solidFill>
            <a:prstDash val="soli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8225"/>
                                        </p:tgtEl>
                                        <p:attrNameLst>
                                          <p:attrName>style.visibility</p:attrName>
                                        </p:attrNameLst>
                                      </p:cBhvr>
                                      <p:to>
                                        <p:strVal val="visible"/>
                                      </p:to>
                                    </p:set>
                                    <p:anim calcmode="lin" valueType="num">
                                      <p:cBhvr>
                                        <p:cTn id="12" dur="500" fill="hold"/>
                                        <p:tgtEl>
                                          <p:spTgt spid="8225"/>
                                        </p:tgtEl>
                                        <p:attrNameLst>
                                          <p:attrName>ppt_x</p:attrName>
                                        </p:attrNameLst>
                                      </p:cBhvr>
                                      <p:tavLst>
                                        <p:tav tm="0">
                                          <p:val>
                                            <p:strVal val="1+#ppt_w/2"/>
                                          </p:val>
                                        </p:tav>
                                        <p:tav tm="100000">
                                          <p:val>
                                            <p:strVal val="#ppt_x"/>
                                          </p:val>
                                        </p:tav>
                                      </p:tavLst>
                                    </p:anim>
                                    <p:anim calcmode="lin" valueType="num">
                                      <p:cBhvr>
                                        <p:cTn id="13" dur="500" fill="hold"/>
                                        <p:tgtEl>
                                          <p:spTgt spid="8225"/>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300" fill="hold"/>
                                        <p:tgtEl>
                                          <p:spTgt spid="8225"/>
                                        </p:tgtEl>
                                        <p:attrNameLst>
                                          <p:attrName>r</p:attrName>
                                        </p:attrNameLst>
                                      </p:cBhvr>
                                    </p:animRot>
                                  </p:childTnLst>
                                </p:cTn>
                              </p:par>
                              <p:par>
                                <p:cTn id="16" presetID="47" presetClass="entr" presetSubtype="0" fill="hold" grpId="0" nodeType="withEffect">
                                  <p:stCondLst>
                                    <p:cond delay="0"/>
                                  </p:stCondLst>
                                  <p:childTnLst>
                                    <p:set>
                                      <p:cBhvr>
                                        <p:cTn id="17" dur="1" fill="hold">
                                          <p:stCondLst>
                                            <p:cond delay="0"/>
                                          </p:stCondLst>
                                        </p:cTn>
                                        <p:tgtEl>
                                          <p:spTgt spid="8235"/>
                                        </p:tgtEl>
                                        <p:attrNameLst>
                                          <p:attrName>style.visibility</p:attrName>
                                        </p:attrNameLst>
                                      </p:cBhvr>
                                      <p:to>
                                        <p:strVal val="visible"/>
                                      </p:to>
                                    </p:set>
                                    <p:animEffect filter="fade">
                                      <p:cBhvr>
                                        <p:cTn id="18" dur="1000"/>
                                        <p:tgtEl>
                                          <p:spTgt spid="8235"/>
                                        </p:tgtEl>
                                      </p:cBhvr>
                                    </p:animEffect>
                                    <p:anim calcmode="lin" valueType="num">
                                      <p:cBhvr>
                                        <p:cTn id="19" dur="1000" fill="hold"/>
                                        <p:tgtEl>
                                          <p:spTgt spid="8235"/>
                                        </p:tgtEl>
                                        <p:attrNameLst>
                                          <p:attrName>ppt_x</p:attrName>
                                        </p:attrNameLst>
                                      </p:cBhvr>
                                      <p:tavLst>
                                        <p:tav tm="0">
                                          <p:val>
                                            <p:strVal val="#ppt_x"/>
                                          </p:val>
                                        </p:tav>
                                        <p:tav tm="100000">
                                          <p:val>
                                            <p:strVal val="#ppt_x"/>
                                          </p:val>
                                        </p:tav>
                                      </p:tavLst>
                                    </p:anim>
                                    <p:anim calcmode="lin" valueType="num">
                                      <p:cBhvr>
                                        <p:cTn id="20"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3"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744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7442" name="组合 17441"/>
          <p:cNvGrpSpPr/>
          <p:nvPr/>
        </p:nvGrpSpPr>
        <p:grpSpPr>
          <a:xfrm>
            <a:off x="1883410" y="512763"/>
            <a:ext cx="539750" cy="539750"/>
            <a:chOff x="0" y="0"/>
            <a:chExt cx="540000" cy="540000"/>
          </a:xfrm>
        </p:grpSpPr>
        <p:sp>
          <p:nvSpPr>
            <p:cNvPr id="174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74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174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心理健康的标准及其界定</a:t>
            </a:r>
            <a:endParaRPr lang="zh-CN" altLang="en-US" dirty="0">
              <a:ea typeface="宋体" panose="02010600030101010101" pitchFamily="2" charset="-122"/>
            </a:endParaRPr>
          </a:p>
        </p:txBody>
      </p:sp>
      <p:sp>
        <p:nvSpPr>
          <p:cNvPr id="17446"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标准</a:t>
            </a:r>
            <a:endParaRPr lang="zh-CN" altLang="en-US" dirty="0">
              <a:ea typeface="宋体" panose="02010600030101010101" pitchFamily="2" charset="-122"/>
            </a:endParaRPr>
          </a:p>
        </p:txBody>
      </p:sp>
      <p:sp>
        <p:nvSpPr>
          <p:cNvPr id="1744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7448"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11508740" y="2828290"/>
            <a:ext cx="492125" cy="1840230"/>
            <a:chOff x="18123" y="4454"/>
            <a:chExt cx="775" cy="2898"/>
          </a:xfrm>
        </p:grpSpPr>
        <p:sp>
          <p:nvSpPr>
            <p:cNvPr id="17449" name="矩形 9"/>
            <p:cNvSpPr/>
            <p:nvPr/>
          </p:nvSpPr>
          <p:spPr>
            <a:xfrm>
              <a:off x="18123" y="4454"/>
              <a:ext cx="775" cy="157"/>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50" name="TextBox 10"/>
            <p:cNvSpPr/>
            <p:nvPr/>
          </p:nvSpPr>
          <p:spPr>
            <a:xfrm>
              <a:off x="18123" y="4774"/>
              <a:ext cx="775" cy="2578"/>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养心八珍汤</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p:txBody>
        </p:sp>
      </p:grpSp>
      <p:pic>
        <p:nvPicPr>
          <p:cNvPr id="17451" name="Picture 2" descr="C:\Users\cxy\Desktop\《心理健康》\图\15B58PIC2zc_1024.jpg15B58PIC2zc_1024">
            <a:hlinkClick r:id="rId2"/>
          </p:cNvPr>
          <p:cNvPicPr>
            <a:picLocks noChangeAspect="1"/>
          </p:cNvPicPr>
          <p:nvPr/>
        </p:nvPicPr>
        <p:blipFill>
          <a:blip r:embed="rId3"/>
          <a:srcRect/>
          <a:stretch>
            <a:fillRect/>
          </a:stretch>
        </p:blipFill>
        <p:spPr>
          <a:xfrm>
            <a:off x="2280285" y="2253615"/>
            <a:ext cx="5616575" cy="3192145"/>
          </a:xfrm>
          <a:prstGeom prst="rect">
            <a:avLst/>
          </a:prstGeom>
          <a:noFill/>
          <a:ln w="19050" cap="flat" cmpd="sng">
            <a:solidFill>
              <a:schemeClr val="bg1"/>
            </a:solidFill>
            <a:prstDash val="solid"/>
            <a:miter/>
            <a:headEnd type="none" w="med" len="med"/>
            <a:tailEnd type="none" w="med" len="med"/>
          </a:ln>
        </p:spPr>
      </p:pic>
      <p:sp>
        <p:nvSpPr>
          <p:cNvPr id="17452" name="圆角矩形 21"/>
          <p:cNvSpPr/>
          <p:nvPr/>
        </p:nvSpPr>
        <p:spPr>
          <a:xfrm>
            <a:off x="7896860" y="1844675"/>
            <a:ext cx="34544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7453" name="TextBox 8"/>
          <p:cNvSpPr/>
          <p:nvPr/>
        </p:nvSpPr>
        <p:spPr>
          <a:xfrm>
            <a:off x="8039735" y="2036604"/>
            <a:ext cx="3097213" cy="3576955"/>
          </a:xfrm>
          <a:prstGeom prst="rect">
            <a:avLst/>
          </a:prstGeom>
          <a:noFill/>
          <a:ln w="9525">
            <a:noFill/>
          </a:ln>
        </p:spPr>
        <p:txBody>
          <a:bodyPr wrap="square">
            <a:spAutoFit/>
          </a:bodyPr>
          <a:p>
            <a:pPr lvl="0" algn="just">
              <a:lnSpc>
                <a:spcPct val="130000"/>
              </a:lnSpc>
            </a:pPr>
            <a:r>
              <a:rPr lang="zh-CN" altLang="en-US" sz="1600" dirty="0">
                <a:solidFill>
                  <a:schemeClr val="bg1"/>
                </a:solidFill>
                <a:latin typeface="微软雅黑" panose="020B0503020204020204" charset="-122"/>
                <a:ea typeface="微软雅黑" panose="020B0503020204020204" charset="-122"/>
                <a:sym typeface="+mn-ea"/>
              </a:rPr>
              <a:t>慈爱心一片，好肚肠二寸，正气三分，宽容四钱，孝顺常想，奉献不拘，老实适量，回报不求。以上八味药，共置宽心锅内炒，不焦不躁。再放公平钵内研，越细越好，三思为本，少淡泊为引。菩提子大小，和气汤送下，清风明月，早晚分服，可净化心灵，升华人格，物我两忘，荣辱不惊。功效：诚实做人，认真做事 ，延年益寿，消灾祛祸。</a:t>
            </a:r>
            <a:endParaRPr lang="zh-CN" altLang="en-US" sz="1600" dirty="0">
              <a:solidFill>
                <a:schemeClr val="bg1"/>
              </a:solidFill>
              <a:latin typeface="微软雅黑" panose="020B0503020204020204" charset="-122"/>
              <a:ea typeface="微软雅黑" panose="020B0503020204020204" charset="-122"/>
              <a:sym typeface="+mn-ea"/>
            </a:endParaRPr>
          </a:p>
        </p:txBody>
      </p:sp>
      <p:grpSp>
        <p:nvGrpSpPr>
          <p:cNvPr id="17454" name="组合 17453"/>
          <p:cNvGrpSpPr/>
          <p:nvPr/>
        </p:nvGrpSpPr>
        <p:grpSpPr>
          <a:xfrm>
            <a:off x="1846898" y="6015038"/>
            <a:ext cx="7777162" cy="828675"/>
            <a:chOff x="0" y="0"/>
            <a:chExt cx="7776656" cy="828000"/>
          </a:xfrm>
        </p:grpSpPr>
        <p:sp>
          <p:nvSpPr>
            <p:cNvPr id="17455"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7456" name="Picture 6" descr="E:\仝德志文件，勿删！\03-参考文档\！PPT图片及版面资源\06-PPT精选插图\12-标签\橙色把手-阴影.png"/>
            <p:cNvPicPr>
              <a:picLocks noChangeAspect="1"/>
            </p:cNvPicPr>
            <p:nvPr/>
          </p:nvPicPr>
          <p:blipFill>
            <a:blip r:embed="rId4"/>
            <a:stretch>
              <a:fillRect/>
            </a:stretch>
          </p:blipFill>
          <p:spPr>
            <a:xfrm>
              <a:off x="858733" y="0"/>
              <a:ext cx="1062000" cy="828000"/>
            </a:xfrm>
            <a:prstGeom prst="rect">
              <a:avLst/>
            </a:prstGeom>
            <a:noFill/>
            <a:ln w="9525">
              <a:noFill/>
            </a:ln>
          </p:spPr>
        </p:pic>
        <p:sp>
          <p:nvSpPr>
            <p:cNvPr id="17457" name="TextBox 23"/>
            <p:cNvSpPr/>
            <p:nvPr/>
          </p:nvSpPr>
          <p:spPr>
            <a:xfrm>
              <a:off x="1224135" y="83344"/>
              <a:ext cx="690835" cy="254428"/>
            </a:xfrm>
            <a:prstGeom prst="rect">
              <a:avLst/>
            </a:prstGeom>
            <a:noFill/>
            <a:ln w="9525">
              <a:noFill/>
            </a:ln>
          </p:spPr>
          <p:txBody>
            <a:bodyPr wrap="none">
              <a:spAutoFit/>
            </a:bodyPr>
            <a:p>
              <a:pPr lvl="0">
                <a:lnSpc>
                  <a:spcPct val="100000"/>
                </a:lnSpc>
              </a:pPr>
              <a:r>
                <a:rPr lang="zh-CN" altLang="en-US" sz="1000" dirty="0">
                  <a:solidFill>
                    <a:schemeClr val="bg1"/>
                  </a:solidFill>
                  <a:latin typeface="微软雅黑" panose="020B0503020204020204" charset="-122"/>
                  <a:ea typeface="微软雅黑" panose="020B0503020204020204" charset="-122"/>
                  <a:sym typeface="微软雅黑" panose="020B0503020204020204" charset="-122"/>
                </a:rPr>
                <a:t>专家视角</a:t>
              </a:r>
              <a:endParaRPr lang="zh-CN" altLang="en-US" dirty="0">
                <a:ea typeface="宋体" panose="02010600030101010101" pitchFamily="2" charset="-122"/>
              </a:endParaRPr>
            </a:p>
          </p:txBody>
        </p:sp>
        <p:sp>
          <p:nvSpPr>
            <p:cNvPr id="17458"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7459"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en-US" altLang="zh-CN"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dirty="0">
                <a:solidFill>
                  <a:schemeClr val="bg1"/>
                </a:solidFill>
                <a:latin typeface="微软雅黑" panose="020B0503020204020204" charset="-122"/>
                <a:ea typeface="微软雅黑" panose="020B0503020204020204" charset="-122"/>
                <a:sym typeface="微软雅黑" panose="020B0503020204020204" charset="-122"/>
              </a:rPr>
              <a:t>北京安贞医院洪昭光教授</a:t>
            </a:r>
            <a:endParaRPr lang="zh-CN" altLang="en-US" dirty="0">
              <a:ea typeface="宋体" panose="02010600030101010101" pitchFamily="2" charset="-122"/>
            </a:endParaRPr>
          </a:p>
        </p:txBody>
      </p:sp>
      <p:sp>
        <p:nvSpPr>
          <p:cNvPr id="17460"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4</a:t>
            </a:r>
            <a:endParaRPr lang="en-US" dirty="0">
              <a:ea typeface="宋体" panose="02010600030101010101" pitchFamily="2" charset="-122"/>
            </a:endParaRPr>
          </a:p>
        </p:txBody>
      </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5"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5"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5"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5"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5"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5"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p:cTn id="7" dur="500" fill="hold"/>
                                        <p:tgtEl>
                                          <p:spTgt spid="17442"/>
                                        </p:tgtEl>
                                        <p:attrNameLst>
                                          <p:attrName>ppt_x</p:attrName>
                                        </p:attrNameLst>
                                      </p:cBhvr>
                                      <p:tavLst>
                                        <p:tav tm="0">
                                          <p:val>
                                            <p:strVal val="#ppt_x"/>
                                          </p:val>
                                        </p:tav>
                                        <p:tav tm="100000">
                                          <p:val>
                                            <p:strVal val="#ppt_x"/>
                                          </p:val>
                                        </p:tav>
                                      </p:tavLst>
                                    </p:anim>
                                    <p:anim calcmode="lin" valueType="num">
                                      <p:cBhvr>
                                        <p:cTn id="8" dur="500" fill="hold"/>
                                        <p:tgtEl>
                                          <p:spTgt spid="1744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445"/>
                                        </p:tgtEl>
                                        <p:attrNameLst>
                                          <p:attrName>style.visibility</p:attrName>
                                        </p:attrNameLst>
                                      </p:cBhvr>
                                      <p:to>
                                        <p:strVal val="visible"/>
                                      </p:to>
                                    </p:set>
                                    <p:anim calcmode="lin" valueType="num">
                                      <p:cBhvr>
                                        <p:cTn id="11" dur="500" fill="hold"/>
                                        <p:tgtEl>
                                          <p:spTgt spid="17445"/>
                                        </p:tgtEl>
                                        <p:attrNameLst>
                                          <p:attrName>ppt_x</p:attrName>
                                        </p:attrNameLst>
                                      </p:cBhvr>
                                      <p:tavLst>
                                        <p:tav tm="0">
                                          <p:val>
                                            <p:strVal val="#ppt_x"/>
                                          </p:val>
                                        </p:tav>
                                        <p:tav tm="100000">
                                          <p:val>
                                            <p:strVal val="#ppt_x"/>
                                          </p:val>
                                        </p:tav>
                                      </p:tavLst>
                                    </p:anim>
                                    <p:anim calcmode="lin" valueType="num">
                                      <p:cBhvr>
                                        <p:cTn id="12" dur="500" fill="hold"/>
                                        <p:tgtEl>
                                          <p:spTgt spid="1744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7460"/>
                                        </p:tgtEl>
                                        <p:attrNameLst>
                                          <p:attrName>style.visibility</p:attrName>
                                        </p:attrNameLst>
                                      </p:cBhvr>
                                      <p:to>
                                        <p:strVal val="visible"/>
                                      </p:to>
                                    </p:set>
                                    <p:anim calcmode="lin" valueType="num">
                                      <p:cBhvr>
                                        <p:cTn id="16" dur="100" fill="hold"/>
                                        <p:tgtEl>
                                          <p:spTgt spid="17460"/>
                                        </p:tgtEl>
                                        <p:attrNameLst>
                                          <p:attrName>ppt_x</p:attrName>
                                        </p:attrNameLst>
                                      </p:cBhvr>
                                      <p:tavLst>
                                        <p:tav tm="0">
                                          <p:val>
                                            <p:strVal val="0-#ppt_w/2"/>
                                          </p:val>
                                        </p:tav>
                                        <p:tav tm="100000">
                                          <p:val>
                                            <p:strVal val="#ppt_x"/>
                                          </p:val>
                                        </p:tav>
                                      </p:tavLst>
                                    </p:anim>
                                    <p:anim calcmode="lin" valueType="num">
                                      <p:cBhvr>
                                        <p:cTn id="17" dur="100" fill="hold"/>
                                        <p:tgtEl>
                                          <p:spTgt spid="1746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7459"/>
                                        </p:tgtEl>
                                        <p:attrNameLst>
                                          <p:attrName>style.visibility</p:attrName>
                                        </p:attrNameLst>
                                      </p:cBhvr>
                                      <p:to>
                                        <p:strVal val="visible"/>
                                      </p:to>
                                    </p:set>
                                    <p:anim calcmode="lin" valueType="num">
                                      <p:cBhvr>
                                        <p:cTn id="21" dur="500" fill="hold"/>
                                        <p:tgtEl>
                                          <p:spTgt spid="17459"/>
                                        </p:tgtEl>
                                        <p:attrNameLst>
                                          <p:attrName>ppt_x</p:attrName>
                                        </p:attrNameLst>
                                      </p:cBhvr>
                                      <p:tavLst>
                                        <p:tav tm="0">
                                          <p:val>
                                            <p:strVal val="0-#ppt_w/2"/>
                                          </p:val>
                                        </p:tav>
                                        <p:tav tm="100000">
                                          <p:val>
                                            <p:strVal val="#ppt_x"/>
                                          </p:val>
                                        </p:tav>
                                      </p:tavLst>
                                    </p:anim>
                                    <p:anim calcmode="lin" valueType="num">
                                      <p:cBhvr>
                                        <p:cTn id="22" dur="500" fill="hold"/>
                                        <p:tgtEl>
                                          <p:spTgt spid="17459"/>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7459"/>
                                        </p:tgtEl>
                                        <p:attrNameLst>
                                          <p:attrName>r</p:attrName>
                                        </p:attrNameLst>
                                      </p:cBhvr>
                                    </p:animRo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453"/>
                                        </p:tgtEl>
                                        <p:attrNameLst>
                                          <p:attrName>style.visibility</p:attrName>
                                        </p:attrNameLst>
                                      </p:cBhvr>
                                      <p:to>
                                        <p:strVal val="visible"/>
                                      </p:to>
                                    </p:set>
                                    <p:anim calcmode="lin" valueType="num">
                                      <p:cBhvr>
                                        <p:cTn id="28" dur="500" fill="hold"/>
                                        <p:tgtEl>
                                          <p:spTgt spid="17453"/>
                                        </p:tgtEl>
                                        <p:attrNameLst>
                                          <p:attrName>ppt_w</p:attrName>
                                        </p:attrNameLst>
                                      </p:cBhvr>
                                      <p:tavLst>
                                        <p:tav tm="0">
                                          <p:val>
                                            <p:fltVal val="0.000000"/>
                                          </p:val>
                                        </p:tav>
                                        <p:tav tm="100000">
                                          <p:val>
                                            <p:strVal val="#ppt_w"/>
                                          </p:val>
                                        </p:tav>
                                      </p:tavLst>
                                    </p:anim>
                                    <p:anim calcmode="lin" valueType="num">
                                      <p:cBhvr>
                                        <p:cTn id="29" dur="500" fill="hold"/>
                                        <p:tgtEl>
                                          <p:spTgt spid="17453"/>
                                        </p:tgtEl>
                                        <p:attrNameLst>
                                          <p:attrName>ppt_h</p:attrName>
                                        </p:attrNameLst>
                                      </p:cBhvr>
                                      <p:tavLst>
                                        <p:tav tm="0">
                                          <p:val>
                                            <p:fltVal val="0.000000"/>
                                          </p:val>
                                        </p:tav>
                                        <p:tav tm="100000">
                                          <p:val>
                                            <p:strVal val="#ppt_h"/>
                                          </p:val>
                                        </p:tav>
                                      </p:tavLst>
                                    </p:anim>
                                    <p:animEffect filter="fade">
                                      <p:cBhvr>
                                        <p:cTn id="30" dur="500"/>
                                        <p:tgtEl>
                                          <p:spTgt spid="1745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7453"/>
                                        </p:tgtEl>
                                        <p:attrNameLst>
                                          <p:attrName>style.visibility</p:attrName>
                                        </p:attrNameLst>
                                      </p:cBhvr>
                                      <p:to>
                                        <p:strVal val="visible"/>
                                      </p:to>
                                    </p:set>
                                    <p:anim calcmode="lin" valueType="num">
                                      <p:cBhvr>
                                        <p:cTn id="33" dur="500" fill="hold"/>
                                        <p:tgtEl>
                                          <p:spTgt spid="17453"/>
                                        </p:tgtEl>
                                        <p:attrNameLst>
                                          <p:attrName>ppt_w</p:attrName>
                                        </p:attrNameLst>
                                      </p:cBhvr>
                                      <p:tavLst>
                                        <p:tav tm="0">
                                          <p:val>
                                            <p:fltVal val="0.000000"/>
                                          </p:val>
                                        </p:tav>
                                        <p:tav tm="100000">
                                          <p:val>
                                            <p:strVal val="#ppt_w"/>
                                          </p:val>
                                        </p:tav>
                                      </p:tavLst>
                                    </p:anim>
                                    <p:anim calcmode="lin" valueType="num">
                                      <p:cBhvr>
                                        <p:cTn id="34" dur="500" fill="hold"/>
                                        <p:tgtEl>
                                          <p:spTgt spid="17453"/>
                                        </p:tgtEl>
                                        <p:attrNameLst>
                                          <p:attrName>ppt_h</p:attrName>
                                        </p:attrNameLst>
                                      </p:cBhvr>
                                      <p:tavLst>
                                        <p:tav tm="0">
                                          <p:val>
                                            <p:fltVal val="0.000000"/>
                                          </p:val>
                                        </p:tav>
                                        <p:tav tm="100000">
                                          <p:val>
                                            <p:strVal val="#ppt_h"/>
                                          </p:val>
                                        </p:tav>
                                      </p:tavLst>
                                    </p:anim>
                                    <p:anim calcmode="lin" valueType="num">
                                      <p:cBhvr>
                                        <p:cTn id="35" dur="500" fill="hold"/>
                                        <p:tgtEl>
                                          <p:spTgt spid="17453"/>
                                        </p:tgtEl>
                                        <p:attrNameLst>
                                          <p:attrName>style.rotation</p:attrName>
                                        </p:attrNameLst>
                                      </p:cBhvr>
                                      <p:tavLst>
                                        <p:tav tm="0">
                                          <p:val>
                                            <p:fltVal val="360.000000"/>
                                          </p:val>
                                        </p:tav>
                                        <p:tav tm="100000">
                                          <p:val>
                                            <p:fltVal val="0.000000"/>
                                          </p:val>
                                        </p:tav>
                                      </p:tavLst>
                                    </p:anim>
                                    <p:animEffect filter="fade">
                                      <p:cBhvr>
                                        <p:cTn id="36" dur="500"/>
                                        <p:tgtEl>
                                          <p:spTgt spid="17453"/>
                                        </p:tgtEl>
                                      </p:cBhvr>
                                    </p:animEffect>
                                  </p:childTnLst>
                                </p:cTn>
                              </p:par>
                            </p:childTnLst>
                          </p:cTn>
                        </p:par>
                        <p:par>
                          <p:cTn id="37" fill="hold">
                            <p:stCondLst>
                              <p:cond delay="2000"/>
                            </p:stCondLst>
                            <p:childTnLst>
                              <p:par>
                                <p:cTn id="38" presetID="37" presetClass="entr" presetSubtype="0" fill="hold" nodeType="afterEffect">
                                  <p:stCondLst>
                                    <p:cond delay="0"/>
                                  </p:stCondLst>
                                  <p:childTnLst>
                                    <p:set>
                                      <p:cBhvr>
                                        <p:cTn id="39" dur="1" fill="hold">
                                          <p:stCondLst>
                                            <p:cond delay="0"/>
                                          </p:stCondLst>
                                        </p:cTn>
                                        <p:tgtEl>
                                          <p:spTgt spid="17451"/>
                                        </p:tgtEl>
                                        <p:attrNameLst>
                                          <p:attrName>style.visibility</p:attrName>
                                        </p:attrNameLst>
                                      </p:cBhvr>
                                      <p:to>
                                        <p:strVal val="visible"/>
                                      </p:to>
                                    </p:set>
                                    <p:animEffect filter="fade">
                                      <p:cBhvr>
                                        <p:cTn id="40" dur="1000"/>
                                        <p:tgtEl>
                                          <p:spTgt spid="17451"/>
                                        </p:tgtEl>
                                      </p:cBhvr>
                                    </p:animEffect>
                                    <p:anim calcmode="lin" valueType="num">
                                      <p:cBhvr>
                                        <p:cTn id="41" dur="1000" fill="hold"/>
                                        <p:tgtEl>
                                          <p:spTgt spid="17451"/>
                                        </p:tgtEl>
                                        <p:attrNameLst>
                                          <p:attrName>ppt_x</p:attrName>
                                        </p:attrNameLst>
                                      </p:cBhvr>
                                      <p:tavLst>
                                        <p:tav tm="0">
                                          <p:val>
                                            <p:strVal val="#ppt_x"/>
                                          </p:val>
                                        </p:tav>
                                        <p:tav tm="100000">
                                          <p:val>
                                            <p:strVal val="#ppt_x"/>
                                          </p:val>
                                        </p:tav>
                                      </p:tavLst>
                                    </p:anim>
                                    <p:anim calcmode="lin" valueType="num">
                                      <p:cBhvr>
                                        <p:cTn id="42" dur="900" decel="100000" fill="hold"/>
                                        <p:tgtEl>
                                          <p:spTgt spid="17451"/>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745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5" grpId="0" bldLvl="0"/>
      <p:bldP spid="17453" grpId="0" bldLvl="0"/>
      <p:bldP spid="17453" grpId="1" bldLvl="0"/>
      <p:bldP spid="17459" grpId="0" bldLvl="0"/>
      <p:bldP spid="17459" grpId="1" bldLvl="0"/>
      <p:bldP spid="17460"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43045" name="TextBox 12"/>
          <p:cNvSpPr/>
          <p:nvPr/>
        </p:nvSpPr>
        <p:spPr>
          <a:xfrm>
            <a:off x="2712085" y="552450"/>
            <a:ext cx="53124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为中职学生心理健康的标准及心理特点</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 name="组合 2"/>
          <p:cNvGrpSpPr/>
          <p:nvPr/>
        </p:nvGrpSpPr>
        <p:grpSpPr>
          <a:xfrm>
            <a:off x="1846898" y="6015038"/>
            <a:ext cx="7777162" cy="828675"/>
            <a:chOff x="2908" y="9473"/>
            <a:chExt cx="12247" cy="1305"/>
          </a:xfrm>
        </p:grpSpPr>
        <p:grpSp>
          <p:nvGrpSpPr>
            <p:cNvPr id="43047" name="组合 43046"/>
            <p:cNvGrpSpPr/>
            <p:nvPr/>
          </p:nvGrpSpPr>
          <p:grpSpPr>
            <a:xfrm>
              <a:off x="2908" y="9473"/>
              <a:ext cx="12247" cy="1305"/>
              <a:chOff x="0" y="0"/>
              <a:chExt cx="7776656" cy="828000"/>
            </a:xfrm>
          </p:grpSpPr>
          <p:sp>
            <p:nvSpPr>
              <p:cNvPr id="4304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4304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4305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3053" name="TextBox 18"/>
            <p:cNvSpPr/>
            <p:nvPr/>
          </p:nvSpPr>
          <p:spPr>
            <a:xfrm>
              <a:off x="2965" y="9594"/>
              <a:ext cx="642" cy="912"/>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en-US" dirty="0">
                <a:ea typeface="宋体" panose="02010600030101010101" pitchFamily="2" charset="-122"/>
              </a:endParaRPr>
            </a:p>
          </p:txBody>
        </p:sp>
      </p:grpSp>
      <p:sp>
        <p:nvSpPr>
          <p:cNvPr id="4305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中职学生心理健康的标准：</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3054" name="矩形 3"/>
          <p:cNvSpPr/>
          <p:nvPr/>
        </p:nvSpPr>
        <p:spPr>
          <a:xfrm>
            <a:off x="1919923" y="1891665"/>
            <a:ext cx="10225087" cy="3290570"/>
          </a:xfrm>
          <a:prstGeom prst="rect">
            <a:avLst/>
          </a:prstGeom>
          <a:noFill/>
          <a:ln w="9525">
            <a:noFill/>
          </a:ln>
        </p:spPr>
        <p:txBody>
          <a:bodyPr wrap="square">
            <a:spAutoFit/>
          </a:bodyPr>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1</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）智力正常，善于学习。</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2</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）了解自我，接纳自我，完善自我。</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3</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）乐于与人交往，人际关系和谐。</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4</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）性别角色分化，人际关系和谐。</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5</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）社会适应良好，勇于迎接挑战。</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6</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）情绪积极稳定。</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sz="1600" dirty="0">
                <a:solidFill>
                  <a:srgbClr val="7F7F7F"/>
                </a:solidFill>
                <a:latin typeface="微软雅黑" panose="020B0503020204020204" charset="-122"/>
                <a:ea typeface="微软雅黑" panose="020B0503020204020204" charset="-122"/>
                <a:sym typeface="微软雅黑" panose="020B0503020204020204" charset="-122"/>
              </a:rPr>
              <a:t>7</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）人格结构完整。</a:t>
            </a:r>
            <a:endParaRPr lang="zh-CN" altLang="en-US" sz="1600" dirty="0">
              <a:ea typeface="宋体" panose="02010600030101010101" pitchFamily="2" charset="-122"/>
            </a:endParaRPr>
          </a:p>
        </p:txBody>
      </p:sp>
      <p:pic>
        <p:nvPicPr>
          <p:cNvPr id="43055" name="Picture 3" descr="C:\Users\user\Desktop\未标题-2 拷贝.png"/>
          <p:cNvPicPr>
            <a:picLocks noChangeAspect="1"/>
          </p:cNvPicPr>
          <p:nvPr/>
        </p:nvPicPr>
        <p:blipFill>
          <a:blip r:embed="rId2"/>
          <a:stretch>
            <a:fillRect/>
          </a:stretch>
        </p:blipFill>
        <p:spPr>
          <a:xfrm>
            <a:off x="6226810" y="1389380"/>
            <a:ext cx="5964555" cy="4295140"/>
          </a:xfrm>
          <a:prstGeom prst="rect">
            <a:avLst/>
          </a:prstGeom>
          <a:noFill/>
          <a:ln w="9525">
            <a:noFill/>
          </a:ln>
        </p:spPr>
      </p:pic>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052"/>
                                        </p:tgtEl>
                                        <p:attrNameLst>
                                          <p:attrName>style.visibility</p:attrName>
                                        </p:attrNameLst>
                                      </p:cBhvr>
                                      <p:to>
                                        <p:strVal val="visible"/>
                                      </p:to>
                                    </p:set>
                                    <p:anim calcmode="lin" valueType="num">
                                      <p:cBhvr>
                                        <p:cTn id="7" dur="500" fill="hold"/>
                                        <p:tgtEl>
                                          <p:spTgt spid="43052"/>
                                        </p:tgtEl>
                                        <p:attrNameLst>
                                          <p:attrName>ppt_x</p:attrName>
                                        </p:attrNameLst>
                                      </p:cBhvr>
                                      <p:tavLst>
                                        <p:tav tm="0">
                                          <p:val>
                                            <p:strVal val="0-#ppt_w/2"/>
                                          </p:val>
                                        </p:tav>
                                        <p:tav tm="100000">
                                          <p:val>
                                            <p:strVal val="#ppt_x"/>
                                          </p:val>
                                        </p:tav>
                                      </p:tavLst>
                                    </p:anim>
                                    <p:anim calcmode="lin" valueType="num">
                                      <p:cBhvr>
                                        <p:cTn id="8" dur="500" fill="hold"/>
                                        <p:tgtEl>
                                          <p:spTgt spid="4305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43052"/>
                                        </p:tgtEl>
                                        <p:attrNameLst>
                                          <p:attrName>r</p:attrName>
                                        </p:attrNameLst>
                                      </p:cBhvr>
                                    </p:animRot>
                                  </p:childTnLst>
                                </p:cTn>
                              </p:par>
                            </p:childTnLst>
                          </p:cTn>
                        </p:par>
                        <p:par>
                          <p:cTn id="11" fill="hold">
                            <p:stCondLst>
                              <p:cond delay="500"/>
                            </p:stCondLst>
                            <p:childTnLst>
                              <p:par>
                                <p:cTn id="12" presetID="10" presetClass="entr" presetSubtype="0" fill="hold" grpId="0" nodeType="afterEffect">
                                  <p:stCondLst>
                                    <p:cond delay="0"/>
                                  </p:stCondLst>
                                  <p:iterate type="wd">
                                    <p:tmPct val="10000"/>
                                  </p:iterate>
                                  <p:childTnLst>
                                    <p:set>
                                      <p:cBhvr>
                                        <p:cTn id="13" dur="1" fill="hold">
                                          <p:stCondLst>
                                            <p:cond delay="0"/>
                                          </p:stCondLst>
                                        </p:cTn>
                                        <p:tgtEl>
                                          <p:spTgt spid="43054"/>
                                        </p:tgtEl>
                                        <p:attrNameLst>
                                          <p:attrName>style.visibility</p:attrName>
                                        </p:attrNameLst>
                                      </p:cBhvr>
                                      <p:to>
                                        <p:strVal val="visible"/>
                                      </p:to>
                                    </p:set>
                                    <p:animEffect filter="fade">
                                      <p:cBhvr>
                                        <p:cTn id="14"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2" grpId="0" bldLvl="0"/>
      <p:bldP spid="43052" grpId="1" bldLvl="0"/>
      <p:bldP spid="43054"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43045" name="TextBox 12"/>
          <p:cNvSpPr/>
          <p:nvPr/>
        </p:nvSpPr>
        <p:spPr>
          <a:xfrm>
            <a:off x="2712085" y="552450"/>
            <a:ext cx="53124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为中职学生心理健康的标准及心理特点</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 name="组合 2"/>
          <p:cNvGrpSpPr/>
          <p:nvPr/>
        </p:nvGrpSpPr>
        <p:grpSpPr>
          <a:xfrm>
            <a:off x="1846898" y="6015038"/>
            <a:ext cx="7777162" cy="828675"/>
            <a:chOff x="2908" y="9473"/>
            <a:chExt cx="12247" cy="1305"/>
          </a:xfrm>
        </p:grpSpPr>
        <p:grpSp>
          <p:nvGrpSpPr>
            <p:cNvPr id="43047" name="组合 43046"/>
            <p:cNvGrpSpPr/>
            <p:nvPr/>
          </p:nvGrpSpPr>
          <p:grpSpPr>
            <a:xfrm>
              <a:off x="2908" y="9473"/>
              <a:ext cx="12247" cy="1305"/>
              <a:chOff x="0" y="0"/>
              <a:chExt cx="7776656" cy="828000"/>
            </a:xfrm>
          </p:grpSpPr>
          <p:sp>
            <p:nvSpPr>
              <p:cNvPr id="4304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4304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4305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3053" name="TextBox 18"/>
            <p:cNvSpPr/>
            <p:nvPr/>
          </p:nvSpPr>
          <p:spPr>
            <a:xfrm>
              <a:off x="2965" y="9594"/>
              <a:ext cx="642" cy="912"/>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grpSp>
      <p:sp>
        <p:nvSpPr>
          <p:cNvPr id="4305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中职学生心理特点：</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3054" name="矩形 3"/>
          <p:cNvSpPr/>
          <p:nvPr/>
        </p:nvSpPr>
        <p:spPr>
          <a:xfrm>
            <a:off x="2423160" y="2849245"/>
            <a:ext cx="3804285" cy="1497330"/>
          </a:xfrm>
          <a:prstGeom prst="rect">
            <a:avLst/>
          </a:prstGeom>
          <a:noFill/>
          <a:ln w="9525">
            <a:noFill/>
          </a:ln>
        </p:spPr>
        <p:txBody>
          <a:bodyPr wrap="square">
            <a:spAutoFit/>
          </a:bodyPr>
          <a:p>
            <a:pPr marL="0" lvl="0" indent="457200">
              <a:lnSpc>
                <a:spcPct val="134000"/>
              </a:lnSpc>
              <a:spcAft>
                <a:spcPts val="1200"/>
              </a:spcAft>
            </a:pPr>
            <a:r>
              <a:rPr lang="en-US" altLang="x-none" dirty="0">
                <a:solidFill>
                  <a:srgbClr val="7F7F7F"/>
                </a:solidFill>
                <a:latin typeface="微软雅黑" panose="020B0503020204020204" charset="-122"/>
                <a:ea typeface="微软雅黑" panose="020B0503020204020204" charset="-122"/>
                <a:sym typeface="微软雅黑" panose="020B0503020204020204" charset="-122"/>
              </a:rPr>
              <a:t>1</a:t>
            </a:r>
            <a:r>
              <a:rPr lang="zh-CN" altLang="en-US" dirty="0">
                <a:solidFill>
                  <a:srgbClr val="7F7F7F"/>
                </a:solidFill>
                <a:latin typeface="微软雅黑" panose="020B0503020204020204" charset="-122"/>
                <a:ea typeface="微软雅黑" panose="020B0503020204020204" charset="-122"/>
                <a:sym typeface="微软雅黑" panose="020B0503020204020204" charset="-122"/>
              </a:rPr>
              <a:t>）认知。</a:t>
            </a:r>
            <a:endParaRPr lang="zh-CN" altLang="en-US"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dirty="0">
                <a:solidFill>
                  <a:srgbClr val="7F7F7F"/>
                </a:solidFill>
                <a:latin typeface="微软雅黑" panose="020B0503020204020204" charset="-122"/>
                <a:ea typeface="微软雅黑" panose="020B0503020204020204" charset="-122"/>
                <a:sym typeface="微软雅黑" panose="020B0503020204020204" charset="-122"/>
              </a:rPr>
              <a:t>2</a:t>
            </a:r>
            <a:r>
              <a:rPr lang="zh-CN" altLang="en-US" dirty="0">
                <a:solidFill>
                  <a:srgbClr val="7F7F7F"/>
                </a:solidFill>
                <a:latin typeface="微软雅黑" panose="020B0503020204020204" charset="-122"/>
                <a:ea typeface="微软雅黑" panose="020B0503020204020204" charset="-122"/>
                <a:sym typeface="微软雅黑" panose="020B0503020204020204" charset="-122"/>
              </a:rPr>
              <a:t>）情感。</a:t>
            </a:r>
            <a:endParaRPr lang="zh-CN" altLang="en-US"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x-none" dirty="0">
                <a:solidFill>
                  <a:srgbClr val="7F7F7F"/>
                </a:solidFill>
                <a:latin typeface="微软雅黑" panose="020B0503020204020204" charset="-122"/>
                <a:ea typeface="微软雅黑" panose="020B0503020204020204" charset="-122"/>
                <a:sym typeface="微软雅黑" panose="020B0503020204020204" charset="-122"/>
              </a:rPr>
              <a:t>3</a:t>
            </a:r>
            <a:r>
              <a:rPr lang="zh-CN" altLang="en-US" dirty="0">
                <a:solidFill>
                  <a:srgbClr val="7F7F7F"/>
                </a:solidFill>
                <a:latin typeface="微软雅黑" panose="020B0503020204020204" charset="-122"/>
                <a:ea typeface="微软雅黑" panose="020B0503020204020204" charset="-122"/>
                <a:sym typeface="微软雅黑" panose="020B0503020204020204" charset="-122"/>
              </a:rPr>
              <a:t>）意志。</a:t>
            </a:r>
            <a:endParaRPr lang="zh-CN" altLang="en-US" dirty="0">
              <a:ea typeface="宋体" panose="02010600030101010101" pitchFamily="2" charset="-122"/>
            </a:endParaRPr>
          </a:p>
        </p:txBody>
      </p:sp>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8" name="图片 7" descr="5655b8593e937_1024"/>
          <p:cNvPicPr>
            <a:picLocks noChangeAspect="1"/>
          </p:cNvPicPr>
          <p:nvPr/>
        </p:nvPicPr>
        <p:blipFill>
          <a:blip r:embed="rId3"/>
          <a:stretch>
            <a:fillRect/>
          </a:stretch>
        </p:blipFill>
        <p:spPr>
          <a:xfrm>
            <a:off x="7378065" y="91440"/>
            <a:ext cx="4813300" cy="6675755"/>
          </a:xfrm>
          <a:prstGeom prst="rect">
            <a:avLst/>
          </a:prstGeom>
        </p:spPr>
      </p:pic>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052"/>
                                        </p:tgtEl>
                                        <p:attrNameLst>
                                          <p:attrName>style.visibility</p:attrName>
                                        </p:attrNameLst>
                                      </p:cBhvr>
                                      <p:to>
                                        <p:strVal val="visible"/>
                                      </p:to>
                                    </p:set>
                                    <p:anim calcmode="lin" valueType="num">
                                      <p:cBhvr>
                                        <p:cTn id="7" dur="500" fill="hold"/>
                                        <p:tgtEl>
                                          <p:spTgt spid="43052"/>
                                        </p:tgtEl>
                                        <p:attrNameLst>
                                          <p:attrName>ppt_x</p:attrName>
                                        </p:attrNameLst>
                                      </p:cBhvr>
                                      <p:tavLst>
                                        <p:tav tm="0">
                                          <p:val>
                                            <p:strVal val="0-#ppt_w/2"/>
                                          </p:val>
                                        </p:tav>
                                        <p:tav tm="100000">
                                          <p:val>
                                            <p:strVal val="#ppt_x"/>
                                          </p:val>
                                        </p:tav>
                                      </p:tavLst>
                                    </p:anim>
                                    <p:anim calcmode="lin" valueType="num">
                                      <p:cBhvr>
                                        <p:cTn id="8" dur="500" fill="hold"/>
                                        <p:tgtEl>
                                          <p:spTgt spid="4305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43052"/>
                                        </p:tgtEl>
                                        <p:attrNameLst>
                                          <p:attrName>r</p:attrName>
                                        </p:attrNameLst>
                                      </p:cBhvr>
                                    </p:animRot>
                                  </p:childTnLst>
                                </p:cTn>
                              </p:par>
                            </p:childTnLst>
                          </p:cTn>
                        </p:par>
                        <p:par>
                          <p:cTn id="11" fill="hold">
                            <p:stCondLst>
                              <p:cond delay="500"/>
                            </p:stCondLst>
                            <p:childTnLst>
                              <p:par>
                                <p:cTn id="12" presetID="10" presetClass="entr" presetSubtype="0" fill="hold" grpId="0" nodeType="afterEffect">
                                  <p:stCondLst>
                                    <p:cond delay="0"/>
                                  </p:stCondLst>
                                  <p:iterate type="wd">
                                    <p:tmPct val="10000"/>
                                  </p:iterate>
                                  <p:childTnLst>
                                    <p:set>
                                      <p:cBhvr>
                                        <p:cTn id="13" dur="1" fill="hold">
                                          <p:stCondLst>
                                            <p:cond delay="0"/>
                                          </p:stCondLst>
                                        </p:cTn>
                                        <p:tgtEl>
                                          <p:spTgt spid="43054"/>
                                        </p:tgtEl>
                                        <p:attrNameLst>
                                          <p:attrName>style.visibility</p:attrName>
                                        </p:attrNameLst>
                                      </p:cBhvr>
                                      <p:to>
                                        <p:strVal val="visible"/>
                                      </p:to>
                                    </p:set>
                                    <p:animEffect filter="fade">
                                      <p:cBhvr>
                                        <p:cTn id="14"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2" grpId="0" bldLvl="0"/>
      <p:bldP spid="43052" grpId="1" bldLvl="0"/>
      <p:bldP spid="4305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55333" name="TextBox 12"/>
          <p:cNvSpPr/>
          <p:nvPr/>
        </p:nvSpPr>
        <p:spPr>
          <a:xfrm>
            <a:off x="2712085" y="552450"/>
            <a:ext cx="407860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中职学生常见的心理健康问题</a:t>
            </a:r>
            <a:endParaRPr lang="zh-CN" altLang="en-US" dirty="0">
              <a:ea typeface="宋体" panose="02010600030101010101" pitchFamily="2" charset="-122"/>
            </a:endParaRPr>
          </a:p>
        </p:txBody>
      </p:sp>
      <p:grpSp>
        <p:nvGrpSpPr>
          <p:cNvPr id="55334" name="组合 55333"/>
          <p:cNvGrpSpPr/>
          <p:nvPr/>
        </p:nvGrpSpPr>
        <p:grpSpPr>
          <a:xfrm>
            <a:off x="4899923" y="4365625"/>
            <a:ext cx="6668825" cy="1439864"/>
            <a:chOff x="3437" y="0"/>
            <a:chExt cx="6667730" cy="1440161"/>
          </a:xfrm>
        </p:grpSpPr>
        <p:sp>
          <p:nvSpPr>
            <p:cNvPr id="55335" name="直接连接符 33"/>
            <p:cNvSpPr/>
            <p:nvPr/>
          </p:nvSpPr>
          <p:spPr>
            <a:xfrm>
              <a:off x="180367" y="1440160"/>
              <a:ext cx="6490800" cy="1"/>
            </a:xfrm>
            <a:prstGeom prst="line">
              <a:avLst/>
            </a:prstGeom>
            <a:ln w="9525" cap="flat" cmpd="sng">
              <a:solidFill>
                <a:srgbClr val="92D050"/>
              </a:solidFill>
              <a:prstDash val="dash"/>
              <a:headEnd type="oval" w="med" len="med"/>
              <a:tailEnd type="oval" w="med" len="med"/>
            </a:ln>
          </p:spPr>
        </p:sp>
        <p:grpSp>
          <p:nvGrpSpPr>
            <p:cNvPr id="55336" name="组合 55335"/>
            <p:cNvGrpSpPr/>
            <p:nvPr/>
          </p:nvGrpSpPr>
          <p:grpSpPr>
            <a:xfrm>
              <a:off x="3437" y="0"/>
              <a:ext cx="6667729" cy="1313530"/>
              <a:chOff x="3437" y="0"/>
              <a:chExt cx="6667729" cy="1313530"/>
            </a:xfrm>
          </p:grpSpPr>
          <p:sp>
            <p:nvSpPr>
              <p:cNvPr id="55337" name="TextBox 35"/>
              <p:cNvSpPr/>
              <p:nvPr/>
            </p:nvSpPr>
            <p:spPr>
              <a:xfrm>
                <a:off x="3437" y="216024"/>
                <a:ext cx="724416" cy="1097506"/>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3</a:t>
                </a:r>
                <a:endParaRPr lang="zh-CN" altLang="en-US" dirty="0">
                  <a:ea typeface="宋体" panose="02010600030101010101" pitchFamily="2" charset="-122"/>
                </a:endParaRPr>
              </a:p>
            </p:txBody>
          </p:sp>
          <p:sp>
            <p:nvSpPr>
              <p:cNvPr id="55338" name="矩形 37"/>
              <p:cNvSpPr/>
              <p:nvPr/>
            </p:nvSpPr>
            <p:spPr>
              <a:xfrm>
                <a:off x="724355" y="0"/>
                <a:ext cx="5946811" cy="1080993"/>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人际交往问题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中职学生担心别人会瞧不起自己，因而不愿意与过去熟悉的人打交道，不愿意暴露自己中职学生的身份，有意回避正常的交往。</a:t>
                </a:r>
                <a:endParaRPr lang="zh-CN" altLang="en-US" dirty="0">
                  <a:ea typeface="宋体" panose="02010600030101010101" pitchFamily="2" charset="-122"/>
                </a:endParaRPr>
              </a:p>
            </p:txBody>
          </p:sp>
        </p:grpSp>
      </p:grpSp>
      <p:grpSp>
        <p:nvGrpSpPr>
          <p:cNvPr id="55339" name="组合 55338"/>
          <p:cNvGrpSpPr/>
          <p:nvPr/>
        </p:nvGrpSpPr>
        <p:grpSpPr>
          <a:xfrm>
            <a:off x="4899923" y="2924175"/>
            <a:ext cx="6668825" cy="1228726"/>
            <a:chOff x="3437" y="0"/>
            <a:chExt cx="6667729" cy="1228701"/>
          </a:xfrm>
        </p:grpSpPr>
        <p:sp>
          <p:nvSpPr>
            <p:cNvPr id="55340" name="直接连接符 39"/>
            <p:cNvSpPr/>
            <p:nvPr/>
          </p:nvSpPr>
          <p:spPr>
            <a:xfrm>
              <a:off x="179408" y="1228700"/>
              <a:ext cx="6491758" cy="1"/>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a:off x="3437" y="0"/>
              <a:ext cx="6667729" cy="1140269"/>
              <a:chOff x="3437" y="0"/>
              <a:chExt cx="6667729" cy="1140269"/>
            </a:xfrm>
          </p:grpSpPr>
          <p:sp>
            <p:nvSpPr>
              <p:cNvPr id="55342" name="TextBox 41"/>
              <p:cNvSpPr/>
              <p:nvPr/>
            </p:nvSpPr>
            <p:spPr>
              <a:xfrm>
                <a:off x="3437" y="0"/>
                <a:ext cx="724416" cy="1097258"/>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2</a:t>
                </a:r>
                <a:endParaRPr lang="zh-CN" altLang="en-US" dirty="0">
                  <a:ea typeface="宋体" panose="02010600030101010101" pitchFamily="2" charset="-122"/>
                </a:endParaRPr>
              </a:p>
            </p:txBody>
          </p:sp>
          <p:sp>
            <p:nvSpPr>
              <p:cNvPr id="55343" name="矩形 42"/>
              <p:cNvSpPr/>
              <p:nvPr/>
            </p:nvSpPr>
            <p:spPr>
              <a:xfrm>
                <a:off x="724354" y="59521"/>
                <a:ext cx="5946812" cy="1080748"/>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学习心理问题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中职学生大多因未能掌握正确的学习方法而在中考竞争中失利，无法进入普通高中。</a:t>
                </a:r>
                <a:endParaRPr lang="zh-CN" altLang="en-US" dirty="0">
                  <a:ea typeface="宋体" panose="02010600030101010101" pitchFamily="2" charset="-122"/>
                </a:endParaRPr>
              </a:p>
            </p:txBody>
          </p:sp>
        </p:grpSp>
      </p:grpSp>
      <p:grpSp>
        <p:nvGrpSpPr>
          <p:cNvPr id="55344" name="组合 55343"/>
          <p:cNvGrpSpPr/>
          <p:nvPr/>
        </p:nvGrpSpPr>
        <p:grpSpPr>
          <a:xfrm>
            <a:off x="4899923" y="1312863"/>
            <a:ext cx="6668825" cy="1395413"/>
            <a:chOff x="3437" y="0"/>
            <a:chExt cx="6667731" cy="1396029"/>
          </a:xfrm>
        </p:grpSpPr>
        <p:grpSp>
          <p:nvGrpSpPr>
            <p:cNvPr id="55345" name="组合 55344"/>
            <p:cNvGrpSpPr/>
            <p:nvPr/>
          </p:nvGrpSpPr>
          <p:grpSpPr>
            <a:xfrm>
              <a:off x="3437" y="0"/>
              <a:ext cx="6667731" cy="1097764"/>
              <a:chOff x="3437" y="0"/>
              <a:chExt cx="6667731" cy="1097764"/>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1</a:t>
                </a:r>
                <a:endParaRPr lang="zh-CN" altLang="en-US" dirty="0">
                  <a:ea typeface="宋体" panose="02010600030101010101" pitchFamily="2" charset="-122"/>
                </a:endParaRPr>
              </a:p>
            </p:txBody>
          </p:sp>
          <p:sp>
            <p:nvSpPr>
              <p:cNvPr id="55347" name="矩形 47"/>
              <p:cNvSpPr/>
              <p:nvPr/>
            </p:nvSpPr>
            <p:spPr>
              <a:xfrm>
                <a:off x="724356" y="7956"/>
                <a:ext cx="5946812" cy="1081247"/>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入学适应问题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入学适应问题主要是指对新的校园环境及学习生活不能从心理上很好地适应。</a:t>
                </a:r>
                <a:endParaRPr lang="zh-CN" altLang="en-US" dirty="0">
                  <a:ea typeface="宋体" panose="02010600030101010101" pitchFamily="2" charset="-122"/>
                </a:endParaRPr>
              </a:p>
            </p:txBody>
          </p:sp>
        </p:grpSp>
        <p:sp>
          <p:nvSpPr>
            <p:cNvPr id="55348" name="直接连接符 45"/>
            <p:cNvSpPr/>
            <p:nvPr/>
          </p:nvSpPr>
          <p:spPr>
            <a:xfrm>
              <a:off x="180368" y="1396028"/>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2"/>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55339"/>
                                        </p:tgtEl>
                                        <p:attrNameLst>
                                          <p:attrName>style.visibility</p:attrName>
                                        </p:attrNameLst>
                                      </p:cBhvr>
                                      <p:to>
                                        <p:strVal val="visible"/>
                                      </p:to>
                                    </p:set>
                                    <p:animEffect filter="randombar(horizontal)">
                                      <p:cBhvr>
                                        <p:cTn id="34" dur="500"/>
                                        <p:tgtEl>
                                          <p:spTgt spid="55339"/>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55334"/>
                                        </p:tgtEl>
                                        <p:attrNameLst>
                                          <p:attrName>style.visibility</p:attrName>
                                        </p:attrNameLst>
                                      </p:cBhvr>
                                      <p:to>
                                        <p:strVal val="visible"/>
                                      </p:to>
                                    </p:set>
                                    <p:animEffect filter="randombar(horizontal)">
                                      <p:cBhvr>
                                        <p:cTn id="38" dur="500"/>
                                        <p:tgtEl>
                                          <p:spTgt spid="55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235" y="1441450"/>
            <a:ext cx="5867400" cy="4081474"/>
            <a:chOff x="0" y="0"/>
            <a:chExt cx="5868144" cy="338356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319010"/>
              <a:chOff x="0" y="0"/>
              <a:chExt cx="1627400" cy="31901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10"/>
              <a:chOff x="0" y="0"/>
              <a:chExt cx="2646740" cy="319010"/>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10"/>
              <a:chOff x="0" y="0"/>
              <a:chExt cx="2050675" cy="319010"/>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10"/>
              <a:chOff x="0" y="0"/>
              <a:chExt cx="1745836" cy="319010"/>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319010"/>
              <a:chOff x="0" y="0"/>
              <a:chExt cx="1627400" cy="31901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798" y="2911475"/>
            <a:ext cx="1368425" cy="136842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348" y="1438275"/>
            <a:ext cx="855662" cy="857250"/>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75" y="1655445"/>
            <a:ext cx="1867535" cy="518160"/>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1440" y="2470150"/>
            <a:ext cx="1866900" cy="518160"/>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1440" y="3284855"/>
            <a:ext cx="1866900" cy="518160"/>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710" y="4099560"/>
            <a:ext cx="1868170" cy="518160"/>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710" y="4914265"/>
            <a:ext cx="1868170" cy="518160"/>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10" y="2877820"/>
            <a:ext cx="3762375" cy="3762375"/>
          </a:xfrm>
          <a:prstGeom prst="ellipse">
            <a:avLst/>
          </a:prstGeom>
          <a:noFill/>
          <a:ln w="9525">
            <a:noFill/>
          </a:ln>
        </p:spPr>
      </p:pic>
      <p:sp>
        <p:nvSpPr>
          <p:cNvPr id="5178"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55333" name="TextBox 12"/>
          <p:cNvSpPr/>
          <p:nvPr/>
        </p:nvSpPr>
        <p:spPr>
          <a:xfrm>
            <a:off x="2712085" y="552450"/>
            <a:ext cx="407860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中职学生常见的心理健康问题</a:t>
            </a:r>
            <a:endParaRPr lang="zh-CN" altLang="en-US" dirty="0">
              <a:ea typeface="宋体" panose="02010600030101010101" pitchFamily="2" charset="-122"/>
            </a:endParaRPr>
          </a:p>
        </p:txBody>
      </p:sp>
      <p:grpSp>
        <p:nvGrpSpPr>
          <p:cNvPr id="55334" name="组合 55333"/>
          <p:cNvGrpSpPr/>
          <p:nvPr/>
        </p:nvGrpSpPr>
        <p:grpSpPr>
          <a:xfrm>
            <a:off x="4899923" y="4365625"/>
            <a:ext cx="6668825" cy="1439864"/>
            <a:chOff x="3437" y="0"/>
            <a:chExt cx="6667730" cy="1440161"/>
          </a:xfrm>
        </p:grpSpPr>
        <p:sp>
          <p:nvSpPr>
            <p:cNvPr id="55335" name="直接连接符 33"/>
            <p:cNvSpPr/>
            <p:nvPr/>
          </p:nvSpPr>
          <p:spPr>
            <a:xfrm>
              <a:off x="180367" y="1440160"/>
              <a:ext cx="6490800" cy="1"/>
            </a:xfrm>
            <a:prstGeom prst="line">
              <a:avLst/>
            </a:prstGeom>
            <a:ln w="9525" cap="flat" cmpd="sng">
              <a:solidFill>
                <a:srgbClr val="92D050"/>
              </a:solidFill>
              <a:prstDash val="dash"/>
              <a:headEnd type="oval" w="med" len="med"/>
              <a:tailEnd type="oval" w="med" len="med"/>
            </a:ln>
          </p:spPr>
        </p:sp>
        <p:grpSp>
          <p:nvGrpSpPr>
            <p:cNvPr id="55336" name="组合 55335"/>
            <p:cNvGrpSpPr/>
            <p:nvPr/>
          </p:nvGrpSpPr>
          <p:grpSpPr>
            <a:xfrm>
              <a:off x="3437" y="0"/>
              <a:ext cx="6667729" cy="1373153"/>
              <a:chOff x="3437" y="0"/>
              <a:chExt cx="6667729" cy="1373153"/>
            </a:xfrm>
          </p:grpSpPr>
          <p:sp>
            <p:nvSpPr>
              <p:cNvPr id="55337" name="TextBox 35"/>
              <p:cNvSpPr/>
              <p:nvPr/>
            </p:nvSpPr>
            <p:spPr>
              <a:xfrm>
                <a:off x="3437" y="216024"/>
                <a:ext cx="724416" cy="1097506"/>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6</a:t>
                </a:r>
                <a:endParaRPr lang="en-US" dirty="0">
                  <a:ea typeface="宋体" panose="02010600030101010101" pitchFamily="2" charset="-122"/>
                </a:endParaRPr>
              </a:p>
            </p:txBody>
          </p:sp>
          <p:sp>
            <p:nvSpPr>
              <p:cNvPr id="55338" name="矩形 37"/>
              <p:cNvSpPr/>
              <p:nvPr/>
            </p:nvSpPr>
            <p:spPr>
              <a:xfrm>
                <a:off x="724355" y="0"/>
                <a:ext cx="5946811" cy="1373153"/>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与自我发展和人格发展有关的心理问题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中职学生处于由少年步入青年的阶段，自我意识强烈，但又缺乏合理的自我认知，自我评价不当，情绪波动大，容易受外界环境影响。</a:t>
                </a:r>
                <a:endParaRPr lang="zh-CN" altLang="en-US" dirty="0">
                  <a:ea typeface="宋体" panose="02010600030101010101" pitchFamily="2" charset="-122"/>
                </a:endParaRPr>
              </a:p>
            </p:txBody>
          </p:sp>
        </p:grpSp>
      </p:grpSp>
      <p:grpSp>
        <p:nvGrpSpPr>
          <p:cNvPr id="3" name="组合 2"/>
          <p:cNvGrpSpPr/>
          <p:nvPr/>
        </p:nvGrpSpPr>
        <p:grpSpPr>
          <a:xfrm>
            <a:off x="4900292" y="2721610"/>
            <a:ext cx="6669408" cy="1486535"/>
            <a:chOff x="7716" y="4286"/>
            <a:chExt cx="10503" cy="2341"/>
          </a:xfrm>
        </p:grpSpPr>
        <p:sp>
          <p:nvSpPr>
            <p:cNvPr id="55340" name="直接连接符 39"/>
            <p:cNvSpPr/>
            <p:nvPr/>
          </p:nvSpPr>
          <p:spPr>
            <a:xfrm>
              <a:off x="7994" y="6627"/>
              <a:ext cx="10225" cy="0"/>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rot="0">
              <a:off x="7716" y="4286"/>
              <a:ext cx="10502" cy="2256"/>
              <a:chOff x="3434" y="0"/>
              <a:chExt cx="6667732" cy="1432202"/>
            </a:xfrm>
          </p:grpSpPr>
          <p:sp>
            <p:nvSpPr>
              <p:cNvPr id="55342" name="TextBox 41"/>
              <p:cNvSpPr/>
              <p:nvPr/>
            </p:nvSpPr>
            <p:spPr>
              <a:xfrm>
                <a:off x="3434" y="0"/>
                <a:ext cx="724422" cy="1097129"/>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5</a:t>
                </a:r>
                <a:endParaRPr lang="en-US" dirty="0">
                  <a:ea typeface="宋体" panose="02010600030101010101" pitchFamily="2" charset="-122"/>
                </a:endParaRPr>
              </a:p>
            </p:txBody>
          </p:sp>
          <p:sp>
            <p:nvSpPr>
              <p:cNvPr id="55343" name="矩形 42"/>
              <p:cNvSpPr/>
              <p:nvPr/>
            </p:nvSpPr>
            <p:spPr>
              <a:xfrm>
                <a:off x="724354" y="59521"/>
                <a:ext cx="5946812" cy="1372681"/>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与择业有关的心理问题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中职学生潜意识里往往会有低人一等的感觉，担心自己的学历低、专业技能水平低，害怕</a:t>
                </a: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毕业就是下岗，有的中职学生甚至为此寝食难安。</a:t>
                </a:r>
                <a:endParaRPr lang="zh-CN" altLang="en-US" dirty="0">
                  <a:ea typeface="宋体" panose="02010600030101010101" pitchFamily="2" charset="-122"/>
                </a:endParaRPr>
              </a:p>
            </p:txBody>
          </p:sp>
        </p:grpSp>
      </p:grpSp>
      <p:grpSp>
        <p:nvGrpSpPr>
          <p:cNvPr id="8" name="组合 7"/>
          <p:cNvGrpSpPr/>
          <p:nvPr/>
        </p:nvGrpSpPr>
        <p:grpSpPr>
          <a:xfrm>
            <a:off x="4899657" y="1313180"/>
            <a:ext cx="6668773" cy="1207135"/>
            <a:chOff x="7715" y="2068"/>
            <a:chExt cx="10502" cy="1901"/>
          </a:xfrm>
        </p:grpSpPr>
        <p:grpSp>
          <p:nvGrpSpPr>
            <p:cNvPr id="55345" name="组合 55344"/>
            <p:cNvGrpSpPr/>
            <p:nvPr/>
          </p:nvGrpSpPr>
          <p:grpSpPr>
            <a:xfrm rot="0">
              <a:off x="7715" y="2068"/>
              <a:ext cx="10502" cy="1728"/>
              <a:chOff x="3434" y="0"/>
              <a:chExt cx="6667734" cy="1097764"/>
            </a:xfrm>
          </p:grpSpPr>
          <p:sp>
            <p:nvSpPr>
              <p:cNvPr id="55346" name="TextBox 46"/>
              <p:cNvSpPr/>
              <p:nvPr/>
            </p:nvSpPr>
            <p:spPr>
              <a:xfrm>
                <a:off x="3434" y="0"/>
                <a:ext cx="724422" cy="1097764"/>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4</a:t>
                </a:r>
                <a:endParaRPr lang="en-US" dirty="0">
                  <a:ea typeface="宋体" panose="02010600030101010101" pitchFamily="2" charset="-122"/>
                </a:endParaRPr>
              </a:p>
            </p:txBody>
          </p:sp>
          <p:sp>
            <p:nvSpPr>
              <p:cNvPr id="55347" name="矩形 47"/>
              <p:cNvSpPr/>
              <p:nvPr/>
            </p:nvSpPr>
            <p:spPr>
              <a:xfrm>
                <a:off x="724356" y="7956"/>
                <a:ext cx="5946812" cy="1081247"/>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情感心理问题</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处于青年初期的中职学生具有明显的情绪两极性，比少年期更为突出，容易出现高度的兴奋、激动，或是极端的愤怒、悲观。</a:t>
                </a:r>
                <a:endParaRPr lang="zh-CN" altLang="en-US" dirty="0">
                  <a:ea typeface="宋体" panose="02010600030101010101" pitchFamily="2" charset="-122"/>
                </a:endParaRPr>
              </a:p>
            </p:txBody>
          </p:sp>
        </p:grpSp>
        <p:sp>
          <p:nvSpPr>
            <p:cNvPr id="55348" name="直接连接符 45"/>
            <p:cNvSpPr/>
            <p:nvPr/>
          </p:nvSpPr>
          <p:spPr>
            <a:xfrm>
              <a:off x="7994" y="3969"/>
              <a:ext cx="10223" cy="0"/>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2"/>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34"/>
                                        </p:tgtEl>
                                        <p:attrNameLst>
                                          <p:attrName>style.visibility</p:attrName>
                                        </p:attrNameLst>
                                      </p:cBhvr>
                                      <p:to>
                                        <p:strVal val="visible"/>
                                      </p:to>
                                    </p:set>
                                    <p:animEffect filter="randombar(horizontal)">
                                      <p:cBhvr>
                                        <p:cTn id="30" dur="500"/>
                                        <p:tgtEl>
                                          <p:spTgt spid="55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9249" name="组合 9248"/>
          <p:cNvGrpSpPr/>
          <p:nvPr/>
        </p:nvGrpSpPr>
        <p:grpSpPr>
          <a:xfrm>
            <a:off x="1883410" y="512763"/>
            <a:ext cx="539750" cy="539750"/>
            <a:chOff x="0" y="0"/>
            <a:chExt cx="540000" cy="540000"/>
          </a:xfrm>
        </p:grpSpPr>
        <p:sp>
          <p:nvSpPr>
            <p:cNvPr id="925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925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7</a:t>
              </a:r>
              <a:endParaRPr lang="en-US" dirty="0">
                <a:ea typeface="宋体" panose="02010600030101010101" pitchFamily="2" charset="-122"/>
              </a:endParaRPr>
            </a:p>
          </p:txBody>
        </p:sp>
      </p:grpSp>
      <p:sp>
        <p:nvSpPr>
          <p:cNvPr id="925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心态决定命运</a:t>
            </a:r>
            <a:endParaRPr lang="zh-CN" altLang="en-US" dirty="0">
              <a:ea typeface="宋体" panose="02010600030101010101" pitchFamily="2" charset="-122"/>
            </a:endParaRPr>
          </a:p>
        </p:txBody>
      </p:sp>
      <p:pic>
        <p:nvPicPr>
          <p:cNvPr id="9253"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9254"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9255"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6"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7"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孪生兄弟的不同命运</a:t>
            </a:r>
            <a:endParaRPr lang="zh-CN" altLang="en-US" dirty="0">
              <a:ea typeface="宋体" panose="02010600030101010101" pitchFamily="2" charset="-122"/>
            </a:endParaRPr>
          </a:p>
        </p:txBody>
      </p:sp>
      <p:sp>
        <p:nvSpPr>
          <p:cNvPr id="925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9259" name="TextBox 8"/>
          <p:cNvSpPr/>
          <p:nvPr/>
        </p:nvSpPr>
        <p:spPr>
          <a:xfrm>
            <a:off x="5663248" y="2632075"/>
            <a:ext cx="568960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美国，有一对孪生兄弟，他们出生在一个贫穷的家庭，母亲是一个酒鬼，父亲是个赌徒，家庭环境非常糟糕。后来这两个兄弟走了不一样的道路。弟弟无恶不作，锒铛入狱。哥哥是一个很成功的企业家，而且还竞选上议员。</a:t>
            </a:r>
            <a:endParaRPr lang="zh-CN" altLang="en-US" dirty="0">
              <a:ea typeface="宋体" panose="02010600030101010101" pitchFamily="2" charset="-122"/>
            </a:endParaRPr>
          </a:p>
        </p:txBody>
      </p:sp>
      <p:pic>
        <p:nvPicPr>
          <p:cNvPr id="9260" name="Picture 3" descr="C:\Users\user\Desktop\xpic2301.jpg"/>
          <p:cNvPicPr>
            <a:picLocks noChangeAspect="1"/>
          </p:cNvPicPr>
          <p:nvPr/>
        </p:nvPicPr>
        <p:blipFill>
          <a:blip r:embed="rId2"/>
          <a:srcRect l="13570"/>
          <a:stretch>
            <a:fillRect/>
          </a:stretch>
        </p:blipFill>
        <p:spPr>
          <a:xfrm>
            <a:off x="2496185" y="2924175"/>
            <a:ext cx="2982913" cy="2305050"/>
          </a:xfrm>
          <a:prstGeom prst="rect">
            <a:avLst/>
          </a:prstGeom>
          <a:noFill/>
          <a:ln w="28575" cap="flat" cmpd="sng">
            <a:solidFill>
              <a:schemeClr val="bg1"/>
            </a:solidFill>
            <a:prstDash val="solid"/>
            <a:miter/>
            <a:headEnd type="none" w="med" len="med"/>
            <a:tailEnd type="none" w="med" len="med"/>
          </a:ln>
        </p:spPr>
      </p:pic>
      <p:sp>
        <p:nvSpPr>
          <p:cNvPr id="9261" name="TextBox 8"/>
          <p:cNvSpPr/>
          <p:nvPr/>
        </p:nvSpPr>
        <p:spPr>
          <a:xfrm>
            <a:off x="5663248" y="4221163"/>
            <a:ext cx="568960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监狱里有记者去采访弟弟：“你今天为什么会这样？”弟弟说：“因为我的家庭，因为我的父母。”同时记者又去采访孪生兄弟的哥哥：“你为什么会有今天的成就呢？”哥哥同样也回答说：“因为我的家庭，因为我的父母。”</a:t>
            </a:r>
            <a:endParaRPr lang="zh-CN" altLang="en-US" dirty="0">
              <a:ea typeface="宋体" panose="02010600030101010101" pitchFamily="2" charset="-122"/>
            </a:endParaRPr>
          </a:p>
        </p:txBody>
      </p:sp>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49"/>
                                        </p:tgtEl>
                                        <p:attrNameLst>
                                          <p:attrName>style.visibility</p:attrName>
                                        </p:attrNameLst>
                                      </p:cBhvr>
                                      <p:to>
                                        <p:strVal val="visible"/>
                                      </p:to>
                                    </p:set>
                                    <p:anim calcmode="lin" valueType="num">
                                      <p:cBhvr>
                                        <p:cTn id="7" dur="500" fill="hold"/>
                                        <p:tgtEl>
                                          <p:spTgt spid="9249"/>
                                        </p:tgtEl>
                                        <p:attrNameLst>
                                          <p:attrName>ppt_x</p:attrName>
                                        </p:attrNameLst>
                                      </p:cBhvr>
                                      <p:tavLst>
                                        <p:tav tm="0">
                                          <p:val>
                                            <p:strVal val="#ppt_x"/>
                                          </p:val>
                                        </p:tav>
                                        <p:tav tm="100000">
                                          <p:val>
                                            <p:strVal val="#ppt_x"/>
                                          </p:val>
                                        </p:tav>
                                      </p:tavLst>
                                    </p:anim>
                                    <p:anim calcmode="lin" valueType="num">
                                      <p:cBhvr>
                                        <p:cTn id="8" dur="500" fill="hold"/>
                                        <p:tgtEl>
                                          <p:spTgt spid="924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252"/>
                                        </p:tgtEl>
                                        <p:attrNameLst>
                                          <p:attrName>style.visibility</p:attrName>
                                        </p:attrNameLst>
                                      </p:cBhvr>
                                      <p:to>
                                        <p:strVal val="visible"/>
                                      </p:to>
                                    </p:set>
                                    <p:anim calcmode="lin" valueType="num">
                                      <p:cBhvr>
                                        <p:cTn id="11" dur="500" fill="hold"/>
                                        <p:tgtEl>
                                          <p:spTgt spid="9252"/>
                                        </p:tgtEl>
                                        <p:attrNameLst>
                                          <p:attrName>ppt_x</p:attrName>
                                        </p:attrNameLst>
                                      </p:cBhvr>
                                      <p:tavLst>
                                        <p:tav tm="0">
                                          <p:val>
                                            <p:strVal val="#ppt_x"/>
                                          </p:val>
                                        </p:tav>
                                        <p:tav tm="100000">
                                          <p:val>
                                            <p:strVal val="#ppt_x"/>
                                          </p:val>
                                        </p:tav>
                                      </p:tavLst>
                                    </p:anim>
                                    <p:anim calcmode="lin" valueType="num">
                                      <p:cBhvr>
                                        <p:cTn id="12" dur="500" fill="hold"/>
                                        <p:tgtEl>
                                          <p:spTgt spid="925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260"/>
                                        </p:tgtEl>
                                        <p:attrNameLst>
                                          <p:attrName>style.visibility</p:attrName>
                                        </p:attrNameLst>
                                      </p:cBhvr>
                                      <p:to>
                                        <p:strVal val="visible"/>
                                      </p:to>
                                    </p:set>
                                    <p:anim calcmode="lin" valueType="num">
                                      <p:cBhvr>
                                        <p:cTn id="16" dur="500" fill="hold"/>
                                        <p:tgtEl>
                                          <p:spTgt spid="9260"/>
                                        </p:tgtEl>
                                        <p:attrNameLst>
                                          <p:attrName>ppt_w</p:attrName>
                                        </p:attrNameLst>
                                      </p:cBhvr>
                                      <p:tavLst>
                                        <p:tav tm="0">
                                          <p:val>
                                            <p:fltVal val="0.000000"/>
                                          </p:val>
                                        </p:tav>
                                        <p:tav tm="100000">
                                          <p:val>
                                            <p:strVal val="#ppt_w"/>
                                          </p:val>
                                        </p:tav>
                                      </p:tavLst>
                                    </p:anim>
                                    <p:anim calcmode="lin" valueType="num">
                                      <p:cBhvr>
                                        <p:cTn id="17" dur="500" fill="hold"/>
                                        <p:tgtEl>
                                          <p:spTgt spid="9260"/>
                                        </p:tgtEl>
                                        <p:attrNameLst>
                                          <p:attrName>ppt_h</p:attrName>
                                        </p:attrNameLst>
                                      </p:cBhvr>
                                      <p:tavLst>
                                        <p:tav tm="0">
                                          <p:val>
                                            <p:fltVal val="0.000000"/>
                                          </p:val>
                                        </p:tav>
                                        <p:tav tm="100000">
                                          <p:val>
                                            <p:strVal val="#ppt_h"/>
                                          </p:val>
                                        </p:tav>
                                      </p:tavLst>
                                    </p:anim>
                                    <p:animEffect filter="fade">
                                      <p:cBhvr>
                                        <p:cTn id="18" dur="500"/>
                                        <p:tgtEl>
                                          <p:spTgt spid="9260"/>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9260"/>
                                        </p:tgtEl>
                                        <p:attrNameLst>
                                          <p:attrName>style.visibility</p:attrName>
                                        </p:attrNameLst>
                                      </p:cBhvr>
                                      <p:to>
                                        <p:strVal val="visible"/>
                                      </p:to>
                                    </p:set>
                                    <p:anim calcmode="lin" valueType="num">
                                      <p:cBhvr>
                                        <p:cTn id="21" dur="500" fill="hold"/>
                                        <p:tgtEl>
                                          <p:spTgt spid="9260"/>
                                        </p:tgtEl>
                                        <p:attrNameLst>
                                          <p:attrName>ppt_w</p:attrName>
                                        </p:attrNameLst>
                                      </p:cBhvr>
                                      <p:tavLst>
                                        <p:tav tm="0">
                                          <p:val>
                                            <p:fltVal val="0.000000"/>
                                          </p:val>
                                        </p:tav>
                                        <p:tav tm="100000">
                                          <p:val>
                                            <p:strVal val="#ppt_w"/>
                                          </p:val>
                                        </p:tav>
                                      </p:tavLst>
                                    </p:anim>
                                    <p:anim calcmode="lin" valueType="num">
                                      <p:cBhvr>
                                        <p:cTn id="22" dur="500" fill="hold"/>
                                        <p:tgtEl>
                                          <p:spTgt spid="9260"/>
                                        </p:tgtEl>
                                        <p:attrNameLst>
                                          <p:attrName>ppt_h</p:attrName>
                                        </p:attrNameLst>
                                      </p:cBhvr>
                                      <p:tavLst>
                                        <p:tav tm="0">
                                          <p:val>
                                            <p:fltVal val="0.000000"/>
                                          </p:val>
                                        </p:tav>
                                        <p:tav tm="100000">
                                          <p:val>
                                            <p:strVal val="#ppt_h"/>
                                          </p:val>
                                        </p:tav>
                                      </p:tavLst>
                                    </p:anim>
                                    <p:anim calcmode="lin" valueType="num">
                                      <p:cBhvr>
                                        <p:cTn id="23" dur="500" fill="hold"/>
                                        <p:tgtEl>
                                          <p:spTgt spid="9260"/>
                                        </p:tgtEl>
                                        <p:attrNameLst>
                                          <p:attrName>style.rotation</p:attrName>
                                        </p:attrNameLst>
                                      </p:cBhvr>
                                      <p:tavLst>
                                        <p:tav tm="0">
                                          <p:val>
                                            <p:fltVal val="360.000000"/>
                                          </p:val>
                                        </p:tav>
                                        <p:tav tm="100000">
                                          <p:val>
                                            <p:fltVal val="0.000000"/>
                                          </p:val>
                                        </p:tav>
                                      </p:tavLst>
                                    </p:anim>
                                    <p:animEffect filter="fade">
                                      <p:cBhvr>
                                        <p:cTn id="24" dur="500"/>
                                        <p:tgtEl>
                                          <p:spTgt spid="926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259"/>
                                        </p:tgtEl>
                                        <p:attrNameLst>
                                          <p:attrName>style.visibility</p:attrName>
                                        </p:attrNameLst>
                                      </p:cBhvr>
                                      <p:to>
                                        <p:strVal val="visible"/>
                                      </p:to>
                                    </p:set>
                                    <p:anim calcmode="lin" valueType="num">
                                      <p:cBhvr>
                                        <p:cTn id="28" dur="500" fill="hold"/>
                                        <p:tgtEl>
                                          <p:spTgt spid="9259"/>
                                        </p:tgtEl>
                                        <p:attrNameLst>
                                          <p:attrName>ppt_w</p:attrName>
                                        </p:attrNameLst>
                                      </p:cBhvr>
                                      <p:tavLst>
                                        <p:tav tm="0">
                                          <p:val>
                                            <p:fltVal val="0.000000"/>
                                          </p:val>
                                        </p:tav>
                                        <p:tav tm="100000">
                                          <p:val>
                                            <p:strVal val="#ppt_w"/>
                                          </p:val>
                                        </p:tav>
                                      </p:tavLst>
                                    </p:anim>
                                    <p:anim calcmode="lin" valueType="num">
                                      <p:cBhvr>
                                        <p:cTn id="29" dur="500" fill="hold"/>
                                        <p:tgtEl>
                                          <p:spTgt spid="9259"/>
                                        </p:tgtEl>
                                        <p:attrNameLst>
                                          <p:attrName>ppt_h</p:attrName>
                                        </p:attrNameLst>
                                      </p:cBhvr>
                                      <p:tavLst>
                                        <p:tav tm="0">
                                          <p:val>
                                            <p:fltVal val="0.000000"/>
                                          </p:val>
                                        </p:tav>
                                        <p:tav tm="100000">
                                          <p:val>
                                            <p:strVal val="#ppt_h"/>
                                          </p:val>
                                        </p:tav>
                                      </p:tavLst>
                                    </p:anim>
                                    <p:animEffect filter="fade">
                                      <p:cBhvr>
                                        <p:cTn id="30" dur="500"/>
                                        <p:tgtEl>
                                          <p:spTgt spid="9259"/>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9259"/>
                                        </p:tgtEl>
                                        <p:attrNameLst>
                                          <p:attrName>style.visibility</p:attrName>
                                        </p:attrNameLst>
                                      </p:cBhvr>
                                      <p:to>
                                        <p:strVal val="visible"/>
                                      </p:to>
                                    </p:set>
                                    <p:anim calcmode="lin" valueType="num">
                                      <p:cBhvr>
                                        <p:cTn id="33" dur="500" fill="hold"/>
                                        <p:tgtEl>
                                          <p:spTgt spid="9259"/>
                                        </p:tgtEl>
                                        <p:attrNameLst>
                                          <p:attrName>ppt_w</p:attrName>
                                        </p:attrNameLst>
                                      </p:cBhvr>
                                      <p:tavLst>
                                        <p:tav tm="0">
                                          <p:val>
                                            <p:fltVal val="0.000000"/>
                                          </p:val>
                                        </p:tav>
                                        <p:tav tm="100000">
                                          <p:val>
                                            <p:strVal val="#ppt_w"/>
                                          </p:val>
                                        </p:tav>
                                      </p:tavLst>
                                    </p:anim>
                                    <p:anim calcmode="lin" valueType="num">
                                      <p:cBhvr>
                                        <p:cTn id="34" dur="500" fill="hold"/>
                                        <p:tgtEl>
                                          <p:spTgt spid="9259"/>
                                        </p:tgtEl>
                                        <p:attrNameLst>
                                          <p:attrName>ppt_h</p:attrName>
                                        </p:attrNameLst>
                                      </p:cBhvr>
                                      <p:tavLst>
                                        <p:tav tm="0">
                                          <p:val>
                                            <p:fltVal val="0.000000"/>
                                          </p:val>
                                        </p:tav>
                                        <p:tav tm="100000">
                                          <p:val>
                                            <p:strVal val="#ppt_h"/>
                                          </p:val>
                                        </p:tav>
                                      </p:tavLst>
                                    </p:anim>
                                    <p:anim calcmode="lin" valueType="num">
                                      <p:cBhvr>
                                        <p:cTn id="35" dur="500" fill="hold"/>
                                        <p:tgtEl>
                                          <p:spTgt spid="9259"/>
                                        </p:tgtEl>
                                        <p:attrNameLst>
                                          <p:attrName>style.rotation</p:attrName>
                                        </p:attrNameLst>
                                      </p:cBhvr>
                                      <p:tavLst>
                                        <p:tav tm="0">
                                          <p:val>
                                            <p:fltVal val="360.000000"/>
                                          </p:val>
                                        </p:tav>
                                        <p:tav tm="100000">
                                          <p:val>
                                            <p:fltVal val="0.000000"/>
                                          </p:val>
                                        </p:tav>
                                      </p:tavLst>
                                    </p:anim>
                                    <p:animEffect filter="fade">
                                      <p:cBhvr>
                                        <p:cTn id="36" dur="500"/>
                                        <p:tgtEl>
                                          <p:spTgt spid="925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9261"/>
                                        </p:tgtEl>
                                        <p:attrNameLst>
                                          <p:attrName>style.visibility</p:attrName>
                                        </p:attrNameLst>
                                      </p:cBhvr>
                                      <p:to>
                                        <p:strVal val="visible"/>
                                      </p:to>
                                    </p:set>
                                    <p:anim calcmode="lin" valueType="num">
                                      <p:cBhvr>
                                        <p:cTn id="40" dur="500" fill="hold"/>
                                        <p:tgtEl>
                                          <p:spTgt spid="9261"/>
                                        </p:tgtEl>
                                        <p:attrNameLst>
                                          <p:attrName>ppt_w</p:attrName>
                                        </p:attrNameLst>
                                      </p:cBhvr>
                                      <p:tavLst>
                                        <p:tav tm="0">
                                          <p:val>
                                            <p:fltVal val="0.000000"/>
                                          </p:val>
                                        </p:tav>
                                        <p:tav tm="100000">
                                          <p:val>
                                            <p:strVal val="#ppt_w"/>
                                          </p:val>
                                        </p:tav>
                                      </p:tavLst>
                                    </p:anim>
                                    <p:anim calcmode="lin" valueType="num">
                                      <p:cBhvr>
                                        <p:cTn id="41" dur="500" fill="hold"/>
                                        <p:tgtEl>
                                          <p:spTgt spid="9261"/>
                                        </p:tgtEl>
                                        <p:attrNameLst>
                                          <p:attrName>ppt_h</p:attrName>
                                        </p:attrNameLst>
                                      </p:cBhvr>
                                      <p:tavLst>
                                        <p:tav tm="0">
                                          <p:val>
                                            <p:fltVal val="0.000000"/>
                                          </p:val>
                                        </p:tav>
                                        <p:tav tm="100000">
                                          <p:val>
                                            <p:strVal val="#ppt_h"/>
                                          </p:val>
                                        </p:tav>
                                      </p:tavLst>
                                    </p:anim>
                                    <p:animEffect filter="fade">
                                      <p:cBhvr>
                                        <p:cTn id="42" dur="500"/>
                                        <p:tgtEl>
                                          <p:spTgt spid="9261"/>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9261"/>
                                        </p:tgtEl>
                                        <p:attrNameLst>
                                          <p:attrName>style.visibility</p:attrName>
                                        </p:attrNameLst>
                                      </p:cBhvr>
                                      <p:to>
                                        <p:strVal val="visible"/>
                                      </p:to>
                                    </p:set>
                                    <p:anim calcmode="lin" valueType="num">
                                      <p:cBhvr>
                                        <p:cTn id="45" dur="500" fill="hold"/>
                                        <p:tgtEl>
                                          <p:spTgt spid="9261"/>
                                        </p:tgtEl>
                                        <p:attrNameLst>
                                          <p:attrName>ppt_w</p:attrName>
                                        </p:attrNameLst>
                                      </p:cBhvr>
                                      <p:tavLst>
                                        <p:tav tm="0">
                                          <p:val>
                                            <p:fltVal val="0.000000"/>
                                          </p:val>
                                        </p:tav>
                                        <p:tav tm="100000">
                                          <p:val>
                                            <p:strVal val="#ppt_w"/>
                                          </p:val>
                                        </p:tav>
                                      </p:tavLst>
                                    </p:anim>
                                    <p:anim calcmode="lin" valueType="num">
                                      <p:cBhvr>
                                        <p:cTn id="46" dur="500" fill="hold"/>
                                        <p:tgtEl>
                                          <p:spTgt spid="9261"/>
                                        </p:tgtEl>
                                        <p:attrNameLst>
                                          <p:attrName>ppt_h</p:attrName>
                                        </p:attrNameLst>
                                      </p:cBhvr>
                                      <p:tavLst>
                                        <p:tav tm="0">
                                          <p:val>
                                            <p:fltVal val="0.000000"/>
                                          </p:val>
                                        </p:tav>
                                        <p:tav tm="100000">
                                          <p:val>
                                            <p:strVal val="#ppt_h"/>
                                          </p:val>
                                        </p:tav>
                                      </p:tavLst>
                                    </p:anim>
                                    <p:anim calcmode="lin" valueType="num">
                                      <p:cBhvr>
                                        <p:cTn id="47" dur="500" fill="hold"/>
                                        <p:tgtEl>
                                          <p:spTgt spid="9261"/>
                                        </p:tgtEl>
                                        <p:attrNameLst>
                                          <p:attrName>style.rotation</p:attrName>
                                        </p:attrNameLst>
                                      </p:cBhvr>
                                      <p:tavLst>
                                        <p:tav tm="0">
                                          <p:val>
                                            <p:fltVal val="360.000000"/>
                                          </p:val>
                                        </p:tav>
                                        <p:tav tm="100000">
                                          <p:val>
                                            <p:fltVal val="0.000000"/>
                                          </p:val>
                                        </p:tav>
                                      </p:tavLst>
                                    </p:anim>
                                    <p:animEffect filter="fade">
                                      <p:cBhvr>
                                        <p:cTn id="48" dur="500"/>
                                        <p:tgtEl>
                                          <p:spTgt spid="9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2" grpId="0" bldLvl="0"/>
      <p:bldP spid="9259" grpId="0" bldLvl="0"/>
      <p:bldP spid="9259" grpId="1" bldLvl="0"/>
      <p:bldP spid="9261" grpId="0" bldLvl="0"/>
      <p:bldP spid="9261" grpId="1"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心态决定命运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5663248" y="2636838"/>
            <a:ext cx="5689600" cy="10706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“心态决定行为，行为决定习惯，习惯决定性格，性格决定命运”。有什么样的心态，就有什么样的思想和行为，就有什么样的环境和世界，就有什么样的未来和人生。</a:t>
            </a:r>
            <a:endParaRPr lang="zh-CN" altLang="en-US" dirty="0">
              <a:ea typeface="宋体" panose="02010600030101010101" pitchFamily="2"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pic>
        <p:nvPicPr>
          <p:cNvPr id="10284" name="Picture 3" descr="D:\360Downloads\pic\xpic7038.jpg"/>
          <p:cNvPicPr>
            <a:picLocks noChangeAspect="1"/>
          </p:cNvPicPr>
          <p:nvPr/>
        </p:nvPicPr>
        <p:blipFill>
          <a:blip r:embed="rId3"/>
          <a:stretch>
            <a:fillRect/>
          </a:stretch>
        </p:blipFill>
        <p:spPr>
          <a:xfrm>
            <a:off x="2469198" y="3432175"/>
            <a:ext cx="2879725" cy="1870075"/>
          </a:xfrm>
          <a:prstGeom prst="rect">
            <a:avLst/>
          </a:prstGeom>
          <a:noFill/>
          <a:ln w="28575" cap="flat" cmpd="sng">
            <a:solidFill>
              <a:schemeClr val="bg1"/>
            </a:solidFill>
            <a:prstDash val="solid"/>
            <a:miter/>
            <a:headEnd type="none" w="med" len="med"/>
            <a:tailEnd type="none" w="med" len="med"/>
          </a:ln>
        </p:spPr>
      </p:pic>
      <p:sp>
        <p:nvSpPr>
          <p:cNvPr id="10285" name="TextBox 8"/>
          <p:cNvSpPr/>
          <p:nvPr/>
        </p:nvSpPr>
        <p:spPr>
          <a:xfrm>
            <a:off x="5663248" y="3879850"/>
            <a:ext cx="5689600" cy="10706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心态时时刻刻都在支配着我们的一言一行，决定着我们的命运。一个人的现状准确地反映着他的理念或心态。从根本上说，你今天所拥有的，正是你为自己量身定制的东西。</a:t>
            </a:r>
            <a:endParaRPr lang="zh-CN" altLang="en-US" dirty="0">
              <a:ea typeface="宋体" panose="02010600030101010101" pitchFamily="2" charset="-122"/>
            </a:endParaRPr>
          </a:p>
        </p:txBody>
      </p:sp>
      <p:sp>
        <p:nvSpPr>
          <p:cNvPr id="10286" name="TextBox 8"/>
          <p:cNvSpPr/>
          <p:nvPr/>
        </p:nvSpPr>
        <p:spPr>
          <a:xfrm>
            <a:off x="5663248" y="5084763"/>
            <a:ext cx="5689600" cy="458470"/>
          </a:xfrm>
          <a:prstGeom prst="rect">
            <a:avLst/>
          </a:prstGeom>
          <a:noFill/>
          <a:ln w="9525">
            <a:noFill/>
          </a:ln>
        </p:spPr>
        <p:txBody>
          <a:bodyPr wrap="square">
            <a:spAutoFit/>
          </a:bodyPr>
          <a:p>
            <a:pPr marL="0" lvl="0" indent="457200">
              <a:lnSpc>
                <a:spcPct val="134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改变自己，从改变心态开始。</a:t>
            </a:r>
            <a:endParaRPr lang="zh-CN" altLang="en-US" dirty="0">
              <a:ea typeface="宋体" panose="02010600030101010101" pitchFamily="2" charset="-122"/>
            </a:endParaRPr>
          </a:p>
        </p:txBody>
      </p:sp>
      <p:sp>
        <p:nvSpPr>
          <p:cNvPr id="2"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5" name="组合 4"/>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285"/>
                                        </p:tgtEl>
                                        <p:attrNameLst>
                                          <p:attrName>style.visibility</p:attrName>
                                        </p:attrNameLst>
                                      </p:cBhvr>
                                      <p:to>
                                        <p:strVal val="visible"/>
                                      </p:to>
                                    </p:set>
                                    <p:anim calcmode="lin" valueType="num">
                                      <p:cBhvr>
                                        <p:cTn id="19" dur="500" fill="hold"/>
                                        <p:tgtEl>
                                          <p:spTgt spid="10285"/>
                                        </p:tgtEl>
                                        <p:attrNameLst>
                                          <p:attrName>ppt_w</p:attrName>
                                        </p:attrNameLst>
                                      </p:cBhvr>
                                      <p:tavLst>
                                        <p:tav tm="0">
                                          <p:val>
                                            <p:fltVal val="0.000000"/>
                                          </p:val>
                                        </p:tav>
                                        <p:tav tm="100000">
                                          <p:val>
                                            <p:strVal val="#ppt_w"/>
                                          </p:val>
                                        </p:tav>
                                      </p:tavLst>
                                    </p:anim>
                                    <p:anim calcmode="lin" valueType="num">
                                      <p:cBhvr>
                                        <p:cTn id="20" dur="500" fill="hold"/>
                                        <p:tgtEl>
                                          <p:spTgt spid="10285"/>
                                        </p:tgtEl>
                                        <p:attrNameLst>
                                          <p:attrName>ppt_h</p:attrName>
                                        </p:attrNameLst>
                                      </p:cBhvr>
                                      <p:tavLst>
                                        <p:tav tm="0">
                                          <p:val>
                                            <p:fltVal val="0.000000"/>
                                          </p:val>
                                        </p:tav>
                                        <p:tav tm="100000">
                                          <p:val>
                                            <p:strVal val="#ppt_h"/>
                                          </p:val>
                                        </p:tav>
                                      </p:tavLst>
                                    </p:anim>
                                    <p:animEffect filter="fade">
                                      <p:cBhvr>
                                        <p:cTn id="21" dur="500"/>
                                        <p:tgtEl>
                                          <p:spTgt spid="10285"/>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0285"/>
                                        </p:tgtEl>
                                        <p:attrNameLst>
                                          <p:attrName>style.visibility</p:attrName>
                                        </p:attrNameLst>
                                      </p:cBhvr>
                                      <p:to>
                                        <p:strVal val="visible"/>
                                      </p:to>
                                    </p:set>
                                    <p:anim calcmode="lin" valueType="num">
                                      <p:cBhvr>
                                        <p:cTn id="24" dur="500" fill="hold"/>
                                        <p:tgtEl>
                                          <p:spTgt spid="10285"/>
                                        </p:tgtEl>
                                        <p:attrNameLst>
                                          <p:attrName>ppt_w</p:attrName>
                                        </p:attrNameLst>
                                      </p:cBhvr>
                                      <p:tavLst>
                                        <p:tav tm="0">
                                          <p:val>
                                            <p:fltVal val="0.000000"/>
                                          </p:val>
                                        </p:tav>
                                        <p:tav tm="100000">
                                          <p:val>
                                            <p:strVal val="#ppt_w"/>
                                          </p:val>
                                        </p:tav>
                                      </p:tavLst>
                                    </p:anim>
                                    <p:anim calcmode="lin" valueType="num">
                                      <p:cBhvr>
                                        <p:cTn id="25" dur="500" fill="hold"/>
                                        <p:tgtEl>
                                          <p:spTgt spid="10285"/>
                                        </p:tgtEl>
                                        <p:attrNameLst>
                                          <p:attrName>ppt_h</p:attrName>
                                        </p:attrNameLst>
                                      </p:cBhvr>
                                      <p:tavLst>
                                        <p:tav tm="0">
                                          <p:val>
                                            <p:fltVal val="0.000000"/>
                                          </p:val>
                                        </p:tav>
                                        <p:tav tm="100000">
                                          <p:val>
                                            <p:strVal val="#ppt_h"/>
                                          </p:val>
                                        </p:tav>
                                      </p:tavLst>
                                    </p:anim>
                                    <p:anim calcmode="lin" valueType="num">
                                      <p:cBhvr>
                                        <p:cTn id="26" dur="500" fill="hold"/>
                                        <p:tgtEl>
                                          <p:spTgt spid="10285"/>
                                        </p:tgtEl>
                                        <p:attrNameLst>
                                          <p:attrName>style.rotation</p:attrName>
                                        </p:attrNameLst>
                                      </p:cBhvr>
                                      <p:tavLst>
                                        <p:tav tm="0">
                                          <p:val>
                                            <p:fltVal val="360.000000"/>
                                          </p:val>
                                        </p:tav>
                                        <p:tav tm="100000">
                                          <p:val>
                                            <p:fltVal val="0.000000"/>
                                          </p:val>
                                        </p:tav>
                                      </p:tavLst>
                                    </p:anim>
                                    <p:animEffect filter="fade">
                                      <p:cBhvr>
                                        <p:cTn id="27" dur="500"/>
                                        <p:tgtEl>
                                          <p:spTgt spid="10285"/>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0286"/>
                                        </p:tgtEl>
                                        <p:attrNameLst>
                                          <p:attrName>style.visibility</p:attrName>
                                        </p:attrNameLst>
                                      </p:cBhvr>
                                      <p:to>
                                        <p:strVal val="visible"/>
                                      </p:to>
                                    </p:set>
                                    <p:anim calcmode="lin" valueType="num">
                                      <p:cBhvr>
                                        <p:cTn id="31" dur="500" fill="hold"/>
                                        <p:tgtEl>
                                          <p:spTgt spid="10286"/>
                                        </p:tgtEl>
                                        <p:attrNameLst>
                                          <p:attrName>ppt_w</p:attrName>
                                        </p:attrNameLst>
                                      </p:cBhvr>
                                      <p:tavLst>
                                        <p:tav tm="0">
                                          <p:val>
                                            <p:fltVal val="0.000000"/>
                                          </p:val>
                                        </p:tav>
                                        <p:tav tm="100000">
                                          <p:val>
                                            <p:strVal val="#ppt_w"/>
                                          </p:val>
                                        </p:tav>
                                      </p:tavLst>
                                    </p:anim>
                                    <p:anim calcmode="lin" valueType="num">
                                      <p:cBhvr>
                                        <p:cTn id="32" dur="500" fill="hold"/>
                                        <p:tgtEl>
                                          <p:spTgt spid="10286"/>
                                        </p:tgtEl>
                                        <p:attrNameLst>
                                          <p:attrName>ppt_h</p:attrName>
                                        </p:attrNameLst>
                                      </p:cBhvr>
                                      <p:tavLst>
                                        <p:tav tm="0">
                                          <p:val>
                                            <p:fltVal val="0.000000"/>
                                          </p:val>
                                        </p:tav>
                                        <p:tav tm="100000">
                                          <p:val>
                                            <p:strVal val="#ppt_h"/>
                                          </p:val>
                                        </p:tav>
                                      </p:tavLst>
                                    </p:anim>
                                    <p:animEffect filter="fade">
                                      <p:cBhvr>
                                        <p:cTn id="33" dur="500"/>
                                        <p:tgtEl>
                                          <p:spTgt spid="10286"/>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0286"/>
                                        </p:tgtEl>
                                        <p:attrNameLst>
                                          <p:attrName>style.visibility</p:attrName>
                                        </p:attrNameLst>
                                      </p:cBhvr>
                                      <p:to>
                                        <p:strVal val="visible"/>
                                      </p:to>
                                    </p:set>
                                    <p:anim calcmode="lin" valueType="num">
                                      <p:cBhvr>
                                        <p:cTn id="36" dur="500" fill="hold"/>
                                        <p:tgtEl>
                                          <p:spTgt spid="10286"/>
                                        </p:tgtEl>
                                        <p:attrNameLst>
                                          <p:attrName>ppt_w</p:attrName>
                                        </p:attrNameLst>
                                      </p:cBhvr>
                                      <p:tavLst>
                                        <p:tav tm="0">
                                          <p:val>
                                            <p:fltVal val="0.000000"/>
                                          </p:val>
                                        </p:tav>
                                        <p:tav tm="100000">
                                          <p:val>
                                            <p:strVal val="#ppt_w"/>
                                          </p:val>
                                        </p:tav>
                                      </p:tavLst>
                                    </p:anim>
                                    <p:anim calcmode="lin" valueType="num">
                                      <p:cBhvr>
                                        <p:cTn id="37" dur="500" fill="hold"/>
                                        <p:tgtEl>
                                          <p:spTgt spid="10286"/>
                                        </p:tgtEl>
                                        <p:attrNameLst>
                                          <p:attrName>ppt_h</p:attrName>
                                        </p:attrNameLst>
                                      </p:cBhvr>
                                      <p:tavLst>
                                        <p:tav tm="0">
                                          <p:val>
                                            <p:fltVal val="0.000000"/>
                                          </p:val>
                                        </p:tav>
                                        <p:tav tm="100000">
                                          <p:val>
                                            <p:strVal val="#ppt_h"/>
                                          </p:val>
                                        </p:tav>
                                      </p:tavLst>
                                    </p:anim>
                                    <p:anim calcmode="lin" valueType="num">
                                      <p:cBhvr>
                                        <p:cTn id="38" dur="500" fill="hold"/>
                                        <p:tgtEl>
                                          <p:spTgt spid="10286"/>
                                        </p:tgtEl>
                                        <p:attrNameLst>
                                          <p:attrName>style.rotation</p:attrName>
                                        </p:attrNameLst>
                                      </p:cBhvr>
                                      <p:tavLst>
                                        <p:tav tm="0">
                                          <p:val>
                                            <p:fltVal val="360.000000"/>
                                          </p:val>
                                        </p:tav>
                                        <p:tav tm="100000">
                                          <p:val>
                                            <p:fltVal val="0.000000"/>
                                          </p:val>
                                        </p:tav>
                                      </p:tavLst>
                                    </p:anim>
                                    <p:animEffect filter="fade">
                                      <p:cBhvr>
                                        <p:cTn id="39" dur="500"/>
                                        <p:tgtEl>
                                          <p:spTgt spid="1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P spid="10285" grpId="0" bldLvl="0"/>
      <p:bldP spid="10285" grpId="1" bldLvl="0"/>
      <p:bldP spid="10286" grpId="0" bldLvl="0"/>
      <p:bldP spid="10286" grpId="1"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532400" y="1332000"/>
            <a:ext cx="7048800" cy="2386800"/>
          </a:xfrm>
        </p:spPr>
        <p:txBody>
          <a:bodyPr/>
          <a:lstStyle/>
          <a:p>
            <a:r>
              <a:rPr lang="en-US" altLang="zh-CN" smtClean="0"/>
              <a:t>THANKS</a:t>
            </a:r>
            <a:endParaRPr lang="en-US" altLang="zh-CN" smtClean="0"/>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75" y="1655445"/>
            <a:ext cx="1867535" cy="518160"/>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40" y="2470150"/>
            <a:ext cx="1866900" cy="518160"/>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40" y="3284855"/>
            <a:ext cx="1866900" cy="518160"/>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10" y="4099560"/>
            <a:ext cx="1868170" cy="518160"/>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10" y="4914265"/>
            <a:ext cx="1868170" cy="518160"/>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10" y="2877820"/>
            <a:ext cx="3762375" cy="3762375"/>
          </a:xfrm>
          <a:prstGeom prst="ellipse">
            <a:avLst/>
          </a:prstGeom>
          <a:noFill/>
          <a:ln w="9525">
            <a:noFill/>
          </a:ln>
        </p:spPr>
      </p:pic>
      <p:grpSp>
        <p:nvGrpSpPr>
          <p:cNvPr id="59" name="组合 58"/>
          <p:cNvGrpSpPr/>
          <p:nvPr/>
        </p:nvGrpSpPr>
        <p:grpSpPr>
          <a:xfrm>
            <a:off x="3277235" y="1441450"/>
            <a:ext cx="5867400" cy="4081474"/>
            <a:chOff x="0" y="0"/>
            <a:chExt cx="5868144" cy="3383568"/>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627400" cy="319010"/>
              <a:chOff x="0" y="0"/>
              <a:chExt cx="1627400" cy="319010"/>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10"/>
              <a:chOff x="0" y="0"/>
              <a:chExt cx="2646740" cy="319010"/>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10"/>
              <a:chOff x="0" y="0"/>
              <a:chExt cx="2050675" cy="319010"/>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10"/>
              <a:chOff x="0" y="0"/>
              <a:chExt cx="1745836" cy="319010"/>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627400" cy="319010"/>
              <a:chOff x="0" y="0"/>
              <a:chExt cx="1627400" cy="319010"/>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798" y="2911475"/>
            <a:ext cx="1368425" cy="1368425"/>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348" y="1438275"/>
            <a:ext cx="855662" cy="857250"/>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矩形 14"/>
          <p:cNvSpPr/>
          <p:nvPr/>
        </p:nvSpPr>
        <p:spPr>
          <a:xfrm>
            <a:off x="177514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177" name="组合 6176"/>
          <p:cNvGrpSpPr/>
          <p:nvPr/>
        </p:nvGrpSpPr>
        <p:grpSpPr>
          <a:xfrm>
            <a:off x="3756491" y="1700213"/>
            <a:ext cx="7451894" cy="1655762"/>
            <a:chOff x="-169" y="0"/>
            <a:chExt cx="7452489" cy="1656184"/>
          </a:xfrm>
        </p:grpSpPr>
        <p:sp>
          <p:nvSpPr>
            <p:cNvPr id="6178" name="矩形 123"/>
            <p:cNvSpPr/>
            <p:nvPr/>
          </p:nvSpPr>
          <p:spPr>
            <a:xfrm>
              <a:off x="0" y="0"/>
              <a:ext cx="7452320" cy="1656184"/>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79" name="TextBox 126"/>
            <p:cNvSpPr/>
            <p:nvPr/>
          </p:nvSpPr>
          <p:spPr>
            <a:xfrm>
              <a:off x="-169" y="33663"/>
              <a:ext cx="4875919" cy="1589175"/>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学习单元一  成长，从关爱心灵开始</a:t>
              </a: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中职学生心理健康教育导论</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pic>
        <p:nvPicPr>
          <p:cNvPr id="6180" name="Picture 17" descr="C:\Documents and Settings\tdz\桌面\music_3834x2551_zcool.com.cn.jpg"/>
          <p:cNvPicPr>
            <a:picLocks noChangeAspect="1"/>
          </p:cNvPicPr>
          <p:nvPr/>
        </p:nvPicPr>
        <p:blipFill>
          <a:blip r:embed="rId1"/>
          <a:srcRect t="2986" b="2986"/>
          <a:stretch>
            <a:fillRect/>
          </a:stretch>
        </p:blipFill>
        <p:spPr>
          <a:xfrm>
            <a:off x="8903335" y="1844675"/>
            <a:ext cx="2160588" cy="1349375"/>
          </a:xfrm>
          <a:prstGeom prst="rect">
            <a:avLst/>
          </a:prstGeom>
          <a:blipFill rotWithShape="1">
            <a:blip r:embed="rId2"/>
            <a:srcRect t="2986" b="2986"/>
            <a:stretch>
              <a:fillRect/>
            </a:stretch>
          </a:blipFill>
          <a:ln w="28575" cap="flat" cmpd="sng">
            <a:solidFill>
              <a:schemeClr val="bg1"/>
            </a:solidFill>
            <a:prstDash val="solid"/>
            <a:miter/>
            <a:headEnd type="none" w="med" len="med"/>
            <a:tailEnd type="none" w="med" len="med"/>
          </a:ln>
        </p:spPr>
      </p:pic>
      <p:sp>
        <p:nvSpPr>
          <p:cNvPr id="6181" name="矩形 129"/>
          <p:cNvSpPr/>
          <p:nvPr/>
        </p:nvSpPr>
        <p:spPr>
          <a:xfrm>
            <a:off x="4641850" y="4221480"/>
            <a:ext cx="2065655" cy="882650"/>
          </a:xfrm>
          <a:prstGeom prst="rect">
            <a:avLst/>
          </a:prstGeom>
          <a:solidFill>
            <a:srgbClr val="9BBB59"/>
          </a:solidFill>
          <a:ln w="25400">
            <a:noFill/>
          </a:ln>
        </p:spPr>
        <p:txBody>
          <a:bodyPr anchor="ctr"/>
          <a:p>
            <a:pPr lvl="0">
              <a:lnSpc>
                <a:spcPct val="10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0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心理及心理的构成</a:t>
            </a:r>
            <a:endParaRPr lang="en-US" altLang="zh-CN" dirty="0">
              <a:ea typeface="宋体" panose="02010600030101010101" pitchFamily="2" charset="-122"/>
            </a:endParaRPr>
          </a:p>
        </p:txBody>
      </p:sp>
      <p:sp>
        <p:nvSpPr>
          <p:cNvPr id="6182" name="矩形 131"/>
          <p:cNvSpPr/>
          <p:nvPr/>
        </p:nvSpPr>
        <p:spPr>
          <a:xfrm>
            <a:off x="6802120" y="4221480"/>
            <a:ext cx="1363345" cy="882650"/>
          </a:xfrm>
          <a:prstGeom prst="rect">
            <a:avLst/>
          </a:prstGeom>
          <a:solidFill>
            <a:srgbClr val="9BBB59"/>
          </a:solidFill>
          <a:ln w="25400">
            <a:noFill/>
          </a:ln>
        </p:spPr>
        <p:txBody>
          <a:bodyPr anchor="ctr"/>
          <a:p>
            <a:pPr lvl="0">
              <a:lnSpc>
                <a:spcPct val="10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0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心理的实质</a:t>
            </a:r>
            <a:endParaRPr lang="zh-CN" altLang="en-US" dirty="0">
              <a:ea typeface="宋体" panose="02010600030101010101" pitchFamily="2" charset="-122"/>
            </a:endParaRPr>
          </a:p>
        </p:txBody>
      </p:sp>
      <p:sp>
        <p:nvSpPr>
          <p:cNvPr id="6183" name="矩形 132"/>
          <p:cNvSpPr/>
          <p:nvPr/>
        </p:nvSpPr>
        <p:spPr>
          <a:xfrm>
            <a:off x="8260080" y="4221480"/>
            <a:ext cx="2950845" cy="882650"/>
          </a:xfrm>
          <a:prstGeom prst="rect">
            <a:avLst/>
          </a:prstGeom>
          <a:solidFill>
            <a:srgbClr val="9BBB59"/>
          </a:solidFill>
          <a:ln w="25400">
            <a:noFill/>
          </a:ln>
        </p:spPr>
        <p:txBody>
          <a:bodyPr anchor="ctr"/>
          <a:p>
            <a:pPr lvl="0">
              <a:lnSpc>
                <a:spcPct val="10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0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健康观与心理健康观的发展</a:t>
            </a:r>
            <a:endParaRPr lang="zh-CN" altLang="en-US" dirty="0">
              <a:ea typeface="宋体" panose="02010600030101010101" pitchFamily="2" charset="-122"/>
            </a:endParaRPr>
          </a:p>
        </p:txBody>
      </p:sp>
      <p:sp>
        <p:nvSpPr>
          <p:cNvPr id="6184"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8"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9" name="组合 8"/>
          <p:cNvGrpSpPr/>
          <p:nvPr/>
        </p:nvGrpSpPr>
        <p:grpSpPr>
          <a:xfrm>
            <a:off x="-42545" y="1700530"/>
            <a:ext cx="1817370" cy="518160"/>
            <a:chOff x="-68" y="2678"/>
            <a:chExt cx="2862" cy="816"/>
          </a:xfrm>
        </p:grpSpPr>
        <p:sp>
          <p:nvSpPr>
            <p:cNvPr id="10"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13"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4" name="组合 13"/>
          <p:cNvGrpSpPr/>
          <p:nvPr/>
        </p:nvGrpSpPr>
        <p:grpSpPr>
          <a:xfrm>
            <a:off x="-42545" y="2362200"/>
            <a:ext cx="1819910" cy="518160"/>
            <a:chOff x="-69" y="3588"/>
            <a:chExt cx="2866" cy="816"/>
          </a:xfrm>
        </p:grpSpPr>
        <p:sp>
          <p:nvSpPr>
            <p:cNvPr id="15"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17"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18" name="组合 17"/>
          <p:cNvGrpSpPr/>
          <p:nvPr/>
        </p:nvGrpSpPr>
        <p:grpSpPr>
          <a:xfrm>
            <a:off x="-42545" y="3028950"/>
            <a:ext cx="1818640" cy="518160"/>
            <a:chOff x="-69" y="4696"/>
            <a:chExt cx="2864" cy="816"/>
          </a:xfrm>
        </p:grpSpPr>
        <p:sp>
          <p:nvSpPr>
            <p:cNvPr id="19"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21"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22" name="组合 21"/>
          <p:cNvGrpSpPr/>
          <p:nvPr/>
        </p:nvGrpSpPr>
        <p:grpSpPr>
          <a:xfrm rot="0">
            <a:off x="-42545" y="3690620"/>
            <a:ext cx="1818641" cy="518160"/>
            <a:chOff x="195774" y="0"/>
            <a:chExt cx="1820450" cy="518776"/>
          </a:xfrm>
        </p:grpSpPr>
        <p:sp>
          <p:nvSpPr>
            <p:cNvPr id="23"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25"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26" name="组合 25"/>
          <p:cNvGrpSpPr/>
          <p:nvPr/>
        </p:nvGrpSpPr>
        <p:grpSpPr>
          <a:xfrm rot="0">
            <a:off x="-42545" y="4351655"/>
            <a:ext cx="1818640" cy="518160"/>
            <a:chOff x="195775" y="0"/>
            <a:chExt cx="1820449" cy="518776"/>
          </a:xfrm>
        </p:grpSpPr>
        <p:sp>
          <p:nvSpPr>
            <p:cNvPr id="27"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29"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30" name="组合 29"/>
          <p:cNvGrpSpPr/>
          <p:nvPr/>
        </p:nvGrpSpPr>
        <p:grpSpPr>
          <a:xfrm rot="0">
            <a:off x="-42545" y="5012690"/>
            <a:ext cx="1818005" cy="518160"/>
            <a:chOff x="194477" y="0"/>
            <a:chExt cx="1821747" cy="518140"/>
          </a:xfrm>
        </p:grpSpPr>
        <p:sp>
          <p:nvSpPr>
            <p:cNvPr id="31"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33"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184"/>
                                        </p:tgtEl>
                                        <p:attrNameLst>
                                          <p:attrName>style.visibility</p:attrName>
                                        </p:attrNameLst>
                                      </p:cBhvr>
                                      <p:to>
                                        <p:strVal val="visible"/>
                                      </p:to>
                                    </p:set>
                                    <p:animEffect filter="wipe(left)">
                                      <p:cBhvr>
                                        <p:cTn id="7" dur="400"/>
                                        <p:tgtEl>
                                          <p:spTgt spid="6184"/>
                                        </p:tgtEl>
                                      </p:cBhvr>
                                    </p:animEffect>
                                  </p:childTnLst>
                                </p:cTn>
                              </p:par>
                              <p:par>
                                <p:cTn id="8" presetID="22" presetClass="entr" presetSubtype="8" fill="hold" nodeType="withEffect">
                                  <p:stCondLst>
                                    <p:cond delay="100"/>
                                  </p:stCondLst>
                                  <p:childTnLst>
                                    <p:set>
                                      <p:cBhvr>
                                        <p:cTn id="9" dur="1" fill="hold">
                                          <p:stCondLst>
                                            <p:cond delay="0"/>
                                          </p:stCondLst>
                                        </p:cTn>
                                        <p:tgtEl>
                                          <p:spTgt spid="6177"/>
                                        </p:tgtEl>
                                        <p:attrNameLst>
                                          <p:attrName>style.visibility</p:attrName>
                                        </p:attrNameLst>
                                      </p:cBhvr>
                                      <p:to>
                                        <p:strVal val="visible"/>
                                      </p:to>
                                    </p:set>
                                    <p:animEffect filter="wipe(left)">
                                      <p:cBhvr>
                                        <p:cTn id="10" dur="400"/>
                                        <p:tgtEl>
                                          <p:spTgt spid="6177"/>
                                        </p:tgtEl>
                                      </p:cBhvr>
                                    </p:animEffect>
                                  </p:childTnLst>
                                </p:cTn>
                              </p:par>
                              <p:par>
                                <p:cTn id="11" presetID="52" presetClass="entr" presetSubtype="0" fill="hold" nodeType="withEffect">
                                  <p:stCondLst>
                                    <p:cond delay="200"/>
                                  </p:stCondLst>
                                  <p:childTnLst>
                                    <p:set>
                                      <p:cBhvr>
                                        <p:cTn id="12" dur="1" fill="hold">
                                          <p:stCondLst>
                                            <p:cond delay="0"/>
                                          </p:stCondLst>
                                        </p:cTn>
                                        <p:tgtEl>
                                          <p:spTgt spid="6180"/>
                                        </p:tgtEl>
                                        <p:attrNameLst>
                                          <p:attrName>style.visibility</p:attrName>
                                        </p:attrNameLst>
                                      </p:cBhvr>
                                      <p:to>
                                        <p:strVal val="visible"/>
                                      </p:to>
                                    </p:set>
                                    <p:animScale>
                                      <p:cBhvr>
                                        <p:cTn id="13" dur="500" decel="50000" fill="hold">
                                          <p:stCondLst>
                                            <p:cond delay="0"/>
                                          </p:stCondLst>
                                        </p:cTn>
                                        <p:tgtEl>
                                          <p:spTgt spid="61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6180"/>
                                        </p:tgtEl>
                                        <p:attrNameLst>
                                          <p:attrName>ppt_x</p:attrName>
                                          <p:attrName>ppt_y</p:attrName>
                                        </p:attrNameLst>
                                      </p:cBhvr>
                                    </p:animMotion>
                                    <p:animEffect filter="fade">
                                      <p:cBhvr>
                                        <p:cTn id="15" dur="500"/>
                                        <p:tgtEl>
                                          <p:spTgt spid="6180"/>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6181"/>
                                        </p:tgtEl>
                                        <p:attrNameLst>
                                          <p:attrName>style.visibility</p:attrName>
                                        </p:attrNameLst>
                                      </p:cBhvr>
                                      <p:to>
                                        <p:strVal val="visible"/>
                                      </p:to>
                                    </p:set>
                                    <p:animScale>
                                      <p:cBhvr>
                                        <p:cTn id="18" dur="500" decel="50000" fill="hold">
                                          <p:stCondLst>
                                            <p:cond delay="0"/>
                                          </p:stCondLst>
                                        </p:cTn>
                                        <p:tgtEl>
                                          <p:spTgt spid="61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6181"/>
                                        </p:tgtEl>
                                        <p:attrNameLst>
                                          <p:attrName>ppt_x</p:attrName>
                                          <p:attrName>ppt_y</p:attrName>
                                        </p:attrNameLst>
                                      </p:cBhvr>
                                    </p:animMotion>
                                    <p:animEffect filter="fade">
                                      <p:cBhvr>
                                        <p:cTn id="20" dur="500"/>
                                        <p:tgtEl>
                                          <p:spTgt spid="6181"/>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182"/>
                                        </p:tgtEl>
                                        <p:attrNameLst>
                                          <p:attrName>style.visibility</p:attrName>
                                        </p:attrNameLst>
                                      </p:cBhvr>
                                      <p:to>
                                        <p:strVal val="visible"/>
                                      </p:to>
                                    </p:set>
                                    <p:animScale>
                                      <p:cBhvr>
                                        <p:cTn id="23" dur="500" decel="50000" fill="hold">
                                          <p:stCondLst>
                                            <p:cond delay="0"/>
                                          </p:stCondLst>
                                        </p:cTn>
                                        <p:tgtEl>
                                          <p:spTgt spid="61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6182"/>
                                        </p:tgtEl>
                                        <p:attrNameLst>
                                          <p:attrName>ppt_x</p:attrName>
                                          <p:attrName>ppt_y</p:attrName>
                                        </p:attrNameLst>
                                      </p:cBhvr>
                                    </p:animMotion>
                                    <p:animEffect filter="fade">
                                      <p:cBhvr>
                                        <p:cTn id="25" dur="500"/>
                                        <p:tgtEl>
                                          <p:spTgt spid="618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6183"/>
                                        </p:tgtEl>
                                        <p:attrNameLst>
                                          <p:attrName>style.visibility</p:attrName>
                                        </p:attrNameLst>
                                      </p:cBhvr>
                                      <p:to>
                                        <p:strVal val="visible"/>
                                      </p:to>
                                    </p:set>
                                    <p:animScale>
                                      <p:cBhvr>
                                        <p:cTn id="28" dur="500" decel="50000" fill="hold">
                                          <p:stCondLst>
                                            <p:cond delay="0"/>
                                          </p:stCondLst>
                                        </p:cTn>
                                        <p:tgtEl>
                                          <p:spTgt spid="61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6183"/>
                                        </p:tgtEl>
                                        <p:attrNameLst>
                                          <p:attrName>ppt_x</p:attrName>
                                          <p:attrName>ppt_y</p:attrName>
                                        </p:attrNameLst>
                                      </p:cBhvr>
                                    </p:animMotion>
                                    <p:animEffect filter="fade">
                                      <p:cBhvr>
                                        <p:cTn id="30"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1" grpId="0" bldLvl="0" animBg="1"/>
      <p:bldP spid="6182" grpId="0" bldLvl="0" animBg="1"/>
      <p:bldP spid="6183" grpId="0" bldLvl="0" animBg="1"/>
      <p:bldP spid="618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7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7201" name="组合 7200"/>
          <p:cNvGrpSpPr/>
          <p:nvPr/>
        </p:nvGrpSpPr>
        <p:grpSpPr>
          <a:xfrm>
            <a:off x="1883410" y="512763"/>
            <a:ext cx="539750" cy="539750"/>
            <a:chOff x="0" y="0"/>
            <a:chExt cx="540000" cy="540000"/>
          </a:xfrm>
        </p:grpSpPr>
        <p:sp>
          <p:nvSpPr>
            <p:cNvPr id="720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20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7204"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pic>
        <p:nvPicPr>
          <p:cNvPr id="720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7206"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720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7208" name="TextBox 40"/>
          <p:cNvSpPr/>
          <p:nvPr/>
        </p:nvSpPr>
        <p:spPr>
          <a:xfrm>
            <a:off x="2712085" y="1314450"/>
            <a:ext cx="7488238" cy="739140"/>
          </a:xfrm>
          <a:prstGeom prst="rect">
            <a:avLst/>
          </a:prstGeom>
          <a:noFill/>
          <a:ln w="9525">
            <a:noFill/>
          </a:ln>
        </p:spPr>
        <p:txBody>
          <a:bodyPr wrap="square">
            <a:spAutoFit/>
          </a:bodyPr>
          <a:p>
            <a:pPr marL="0" lvl="0" indent="457200">
              <a:lnSpc>
                <a:spcPct val="133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心理是指</a:t>
            </a:r>
            <a:r>
              <a:rPr lang="zh-CN" altLang="en-US" sz="1600" b="1" dirty="0">
                <a:solidFill>
                  <a:srgbClr val="7BC143"/>
                </a:solidFill>
                <a:latin typeface="微软雅黑" panose="020B0503020204020204" charset="-122"/>
                <a:ea typeface="微软雅黑" panose="020B0503020204020204" charset="-122"/>
                <a:cs typeface="+mn-ea"/>
                <a:sym typeface="微软雅黑" panose="020B0503020204020204" charset="-122"/>
              </a:rPr>
              <a:t>人内在符号活动梳理的过程和结果</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3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心理学就是研究</a:t>
            </a:r>
            <a:r>
              <a:rPr lang="zh-CN" altLang="en-US" sz="1600" b="1" dirty="0">
                <a:solidFill>
                  <a:srgbClr val="7BC143"/>
                </a:solidFill>
                <a:latin typeface="微软雅黑" panose="020B0503020204020204" charset="-122"/>
                <a:ea typeface="微软雅黑" panose="020B0503020204020204" charset="-122"/>
                <a:sym typeface="微软雅黑" panose="020B0503020204020204" charset="-122"/>
              </a:rPr>
              <a:t>心理现象、心理特征及心理活动规律</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的科学。</a:t>
            </a:r>
            <a:endParaRPr lang="zh-CN" altLang="en-US" dirty="0">
              <a:ea typeface="宋体" panose="02010600030101010101" pitchFamily="2" charset="-122"/>
            </a:endParaRPr>
          </a:p>
        </p:txBody>
      </p:sp>
      <p:sp>
        <p:nvSpPr>
          <p:cNvPr id="7209" name="圆角矩形 18"/>
          <p:cNvSpPr/>
          <p:nvPr/>
        </p:nvSpPr>
        <p:spPr>
          <a:xfrm>
            <a:off x="3089910" y="2960370"/>
            <a:ext cx="3200400" cy="2773680"/>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7210" name="Picture 4" descr="C:\Users\user\AppData\Local\Temp\SoEasy\6A7F6CE0565497B2026AE3CC468C4A56.png"/>
          <p:cNvPicPr>
            <a:picLocks noChangeAspect="1"/>
          </p:cNvPicPr>
          <p:nvPr/>
        </p:nvPicPr>
        <p:blipFill>
          <a:blip r:embed="rId2"/>
          <a:stretch>
            <a:fillRect/>
          </a:stretch>
        </p:blipFill>
        <p:spPr>
          <a:xfrm>
            <a:off x="2097405" y="2033270"/>
            <a:ext cx="1657350" cy="1657350"/>
          </a:xfrm>
          <a:prstGeom prst="rect">
            <a:avLst/>
          </a:prstGeom>
          <a:noFill/>
          <a:ln w="9525">
            <a:noFill/>
          </a:ln>
        </p:spPr>
      </p:pic>
      <p:sp>
        <p:nvSpPr>
          <p:cNvPr id="7211" name="圆角矩形 43"/>
          <p:cNvSpPr/>
          <p:nvPr/>
        </p:nvSpPr>
        <p:spPr>
          <a:xfrm>
            <a:off x="6504305" y="2960370"/>
            <a:ext cx="3696335" cy="2774315"/>
          </a:xfrm>
          <a:prstGeom prst="roundRect">
            <a:avLst>
              <a:gd name="adj" fmla="val 4782"/>
            </a:avLst>
          </a:prstGeom>
          <a:gradFill rotWithShape="1">
            <a:gsLst>
              <a:gs pos="0">
                <a:srgbClr val="C96C1F">
                  <a:alpha val="100000"/>
                </a:srgbClr>
              </a:gs>
              <a:gs pos="79999">
                <a:srgbClr val="FF8F33">
                  <a:alpha val="100000"/>
                </a:srgbClr>
              </a:gs>
              <a:gs pos="100000">
                <a:srgbClr val="FF8F35">
                  <a:alpha val="100000"/>
                </a:srgbClr>
              </a:gs>
            </a:gsLst>
            <a:lin ang="16200000" scaled="1"/>
            <a:tileRect/>
          </a:gradFill>
          <a:ln w="9525" cap="flat" cmpd="sng">
            <a:solidFill>
              <a:srgbClr val="F79646"/>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7212" name="Picture 5" descr="C:\Users\user\AppData\Local\Temp\SoEasy\000764.png"/>
          <p:cNvPicPr>
            <a:picLocks noChangeAspect="1"/>
          </p:cNvPicPr>
          <p:nvPr/>
        </p:nvPicPr>
        <p:blipFill>
          <a:blip r:embed="rId3"/>
          <a:stretch>
            <a:fillRect/>
          </a:stretch>
        </p:blipFill>
        <p:spPr>
          <a:xfrm>
            <a:off x="9588818" y="1889760"/>
            <a:ext cx="1655762" cy="1657350"/>
          </a:xfrm>
          <a:prstGeom prst="rect">
            <a:avLst/>
          </a:prstGeom>
          <a:noFill/>
          <a:ln w="9525">
            <a:noFill/>
          </a:ln>
        </p:spPr>
      </p:pic>
      <p:sp>
        <p:nvSpPr>
          <p:cNvPr id="7213" name="TextBox 44"/>
          <p:cNvSpPr/>
          <p:nvPr/>
        </p:nvSpPr>
        <p:spPr>
          <a:xfrm>
            <a:off x="3224530" y="3329940"/>
            <a:ext cx="2931160" cy="2034540"/>
          </a:xfrm>
          <a:prstGeom prst="rect">
            <a:avLst/>
          </a:prstGeom>
          <a:noFill/>
          <a:ln w="9525">
            <a:noFill/>
          </a:ln>
        </p:spPr>
        <p:txBody>
          <a:bodyPr wrap="square">
            <a:spAutoFit/>
          </a:bodyPr>
          <a:p>
            <a:pPr marL="0" lvl="0"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心理是指生物对客观物质世界的主观反映心理的表现形式叫做心理现象，包括心理过程和心理特性，人的心理活动都有一个发生，发展，消失的过程。</a:t>
            </a:r>
            <a:endParaRPr lang="zh-CN" altLang="en-US" dirty="0">
              <a:ea typeface="宋体" panose="02010600030101010101" pitchFamily="2" charset="-122"/>
            </a:endParaRPr>
          </a:p>
        </p:txBody>
      </p:sp>
      <p:sp>
        <p:nvSpPr>
          <p:cNvPr id="7214" name="TextBox 45"/>
          <p:cNvSpPr/>
          <p:nvPr/>
        </p:nvSpPr>
        <p:spPr>
          <a:xfrm>
            <a:off x="6656705" y="3028950"/>
            <a:ext cx="3391535" cy="2682240"/>
          </a:xfrm>
          <a:prstGeom prst="rect">
            <a:avLst/>
          </a:prstGeom>
          <a:noFill/>
          <a:ln w="9525">
            <a:noFill/>
          </a:ln>
        </p:spPr>
        <p:txBody>
          <a:bodyPr wrap="square">
            <a:spAutoFit/>
          </a:bodyPr>
          <a:p>
            <a:pPr marL="0" lvl="0"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们在活动的时候，通过各种感官认识外部世界事物，通过头脑的活动思考着事物的因果关系，并伴随着喜、怒、哀、惧等情感体验。这折射着一系列心理现象的整个过程就是心理过程。按其性质可分为三个方面，即认识过程、情感过程和意志过程，简称知、情、意。。</a:t>
            </a:r>
            <a:endParaRPr lang="zh-CN" altLang="en-US" dirty="0">
              <a:ea typeface="宋体" panose="02010600030101010101" pitchFamily="2" charset="-122"/>
            </a:endParaRPr>
          </a:p>
        </p:txBody>
      </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5"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7" name="组合 6"/>
          <p:cNvGrpSpPr/>
          <p:nvPr/>
        </p:nvGrpSpPr>
        <p:grpSpPr>
          <a:xfrm>
            <a:off x="-42545" y="1700530"/>
            <a:ext cx="1817370" cy="518160"/>
            <a:chOff x="-68" y="2678"/>
            <a:chExt cx="2862" cy="816"/>
          </a:xfrm>
        </p:grpSpPr>
        <p:sp>
          <p:nvSpPr>
            <p:cNvPr id="8"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11" name="TextBox 22">
              <a:hlinkClick r:id="rId4"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42545" y="2362200"/>
            <a:ext cx="1819910" cy="518160"/>
            <a:chOff x="-69" y="3588"/>
            <a:chExt cx="2866" cy="816"/>
          </a:xfrm>
        </p:grpSpPr>
        <p:sp>
          <p:nvSpPr>
            <p:cNvPr id="13"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15" name="TextBox 43">
              <a:hlinkClick r:id="rId4"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16" name="组合 15"/>
          <p:cNvGrpSpPr/>
          <p:nvPr/>
        </p:nvGrpSpPr>
        <p:grpSpPr>
          <a:xfrm>
            <a:off x="-42545" y="3028950"/>
            <a:ext cx="1818640" cy="518160"/>
            <a:chOff x="-69" y="4696"/>
            <a:chExt cx="2864" cy="816"/>
          </a:xfrm>
        </p:grpSpPr>
        <p:sp>
          <p:nvSpPr>
            <p:cNvPr id="17"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19" name="TextBox 40">
              <a:hlinkClick r:id="rId4"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20" name="组合 19"/>
          <p:cNvGrpSpPr/>
          <p:nvPr/>
        </p:nvGrpSpPr>
        <p:grpSpPr>
          <a:xfrm rot="0">
            <a:off x="-42545" y="3690620"/>
            <a:ext cx="1818641" cy="518160"/>
            <a:chOff x="195774" y="0"/>
            <a:chExt cx="1820450" cy="518776"/>
          </a:xfrm>
        </p:grpSpPr>
        <p:sp>
          <p:nvSpPr>
            <p:cNvPr id="21"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23" name="TextBox 37">
              <a:hlinkClick r:id="rId4"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24" name="组合 23"/>
          <p:cNvGrpSpPr/>
          <p:nvPr/>
        </p:nvGrpSpPr>
        <p:grpSpPr>
          <a:xfrm rot="0">
            <a:off x="-42545" y="4351655"/>
            <a:ext cx="1818640" cy="518160"/>
            <a:chOff x="195775" y="0"/>
            <a:chExt cx="1820449" cy="518776"/>
          </a:xfrm>
        </p:grpSpPr>
        <p:sp>
          <p:nvSpPr>
            <p:cNvPr id="25"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27" name="TextBox 34">
              <a:hlinkClick r:id="rId4"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28" name="组合 27"/>
          <p:cNvGrpSpPr/>
          <p:nvPr/>
        </p:nvGrpSpPr>
        <p:grpSpPr>
          <a:xfrm rot="0">
            <a:off x="-42545" y="5012690"/>
            <a:ext cx="1818005" cy="518160"/>
            <a:chOff x="194477" y="0"/>
            <a:chExt cx="1821747" cy="518140"/>
          </a:xfrm>
        </p:grpSpPr>
        <p:sp>
          <p:nvSpPr>
            <p:cNvPr id="29"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31" name="TextBox 31">
              <a:hlinkClick r:id="rId4"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201"/>
                                        </p:tgtEl>
                                        <p:attrNameLst>
                                          <p:attrName>style.visibility</p:attrName>
                                        </p:attrNameLst>
                                      </p:cBhvr>
                                      <p:to>
                                        <p:strVal val="visible"/>
                                      </p:to>
                                    </p:set>
                                    <p:anim calcmode="lin" valueType="num">
                                      <p:cBhvr>
                                        <p:cTn id="7" dur="500" fill="hold"/>
                                        <p:tgtEl>
                                          <p:spTgt spid="7201"/>
                                        </p:tgtEl>
                                        <p:attrNameLst>
                                          <p:attrName>ppt_x</p:attrName>
                                        </p:attrNameLst>
                                      </p:cBhvr>
                                      <p:tavLst>
                                        <p:tav tm="0">
                                          <p:val>
                                            <p:strVal val="#ppt_x"/>
                                          </p:val>
                                        </p:tav>
                                        <p:tav tm="100000">
                                          <p:val>
                                            <p:strVal val="#ppt_x"/>
                                          </p:val>
                                        </p:tav>
                                      </p:tavLst>
                                    </p:anim>
                                    <p:anim calcmode="lin" valueType="num">
                                      <p:cBhvr>
                                        <p:cTn id="8" dur="500" fill="hold"/>
                                        <p:tgtEl>
                                          <p:spTgt spid="720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204"/>
                                        </p:tgtEl>
                                        <p:attrNameLst>
                                          <p:attrName>style.visibility</p:attrName>
                                        </p:attrNameLst>
                                      </p:cBhvr>
                                      <p:to>
                                        <p:strVal val="visible"/>
                                      </p:to>
                                    </p:set>
                                    <p:anim calcmode="lin" valueType="num">
                                      <p:cBhvr>
                                        <p:cTn id="11" dur="500" fill="hold"/>
                                        <p:tgtEl>
                                          <p:spTgt spid="7204"/>
                                        </p:tgtEl>
                                        <p:attrNameLst>
                                          <p:attrName>ppt_x</p:attrName>
                                        </p:attrNameLst>
                                      </p:cBhvr>
                                      <p:tavLst>
                                        <p:tav tm="0">
                                          <p:val>
                                            <p:strVal val="#ppt_x"/>
                                          </p:val>
                                        </p:tav>
                                        <p:tav tm="100000">
                                          <p:val>
                                            <p:strVal val="#ppt_x"/>
                                          </p:val>
                                        </p:tav>
                                      </p:tavLst>
                                    </p:anim>
                                    <p:anim calcmode="lin" valueType="num">
                                      <p:cBhvr>
                                        <p:cTn id="12" dur="500" fill="hold"/>
                                        <p:tgtEl>
                                          <p:spTgt spid="720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208"/>
                                        </p:tgtEl>
                                        <p:attrNameLst>
                                          <p:attrName>style.visibility</p:attrName>
                                        </p:attrNameLst>
                                      </p:cBhvr>
                                      <p:to>
                                        <p:strVal val="visible"/>
                                      </p:to>
                                    </p:set>
                                    <p:animEffect filter="fade">
                                      <p:cBhvr>
                                        <p:cTn id="16" dur="1000"/>
                                        <p:tgtEl>
                                          <p:spTgt spid="7208"/>
                                        </p:tgtEl>
                                      </p:cBhvr>
                                    </p:animEffect>
                                    <p:anim calcmode="lin" valueType="num">
                                      <p:cBhvr>
                                        <p:cTn id="17" dur="1000" fill="hold"/>
                                        <p:tgtEl>
                                          <p:spTgt spid="7208"/>
                                        </p:tgtEl>
                                        <p:attrNameLst>
                                          <p:attrName>ppt_x</p:attrName>
                                        </p:attrNameLst>
                                      </p:cBhvr>
                                      <p:tavLst>
                                        <p:tav tm="0">
                                          <p:val>
                                            <p:strVal val="#ppt_x"/>
                                          </p:val>
                                        </p:tav>
                                        <p:tav tm="100000">
                                          <p:val>
                                            <p:strVal val="#ppt_x"/>
                                          </p:val>
                                        </p:tav>
                                      </p:tavLst>
                                    </p:anim>
                                    <p:anim calcmode="lin" valueType="num">
                                      <p:cBhvr>
                                        <p:cTn id="18" dur="1000" fill="hold"/>
                                        <p:tgtEl>
                                          <p:spTgt spid="7208"/>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213"/>
                                        </p:tgtEl>
                                        <p:attrNameLst>
                                          <p:attrName>style.visibility</p:attrName>
                                        </p:attrNameLst>
                                      </p:cBhvr>
                                      <p:to>
                                        <p:strVal val="visible"/>
                                      </p:to>
                                    </p:set>
                                    <p:animEffect filter="fade">
                                      <p:cBhvr>
                                        <p:cTn id="21" dur="1000"/>
                                        <p:tgtEl>
                                          <p:spTgt spid="7213"/>
                                        </p:tgtEl>
                                      </p:cBhvr>
                                    </p:animEffect>
                                    <p:anim calcmode="lin" valueType="num">
                                      <p:cBhvr>
                                        <p:cTn id="22" dur="1000" fill="hold"/>
                                        <p:tgtEl>
                                          <p:spTgt spid="7213"/>
                                        </p:tgtEl>
                                        <p:attrNameLst>
                                          <p:attrName>ppt_x</p:attrName>
                                        </p:attrNameLst>
                                      </p:cBhvr>
                                      <p:tavLst>
                                        <p:tav tm="0">
                                          <p:val>
                                            <p:strVal val="#ppt_x"/>
                                          </p:val>
                                        </p:tav>
                                        <p:tav tm="100000">
                                          <p:val>
                                            <p:strVal val="#ppt_x"/>
                                          </p:val>
                                        </p:tav>
                                      </p:tavLst>
                                    </p:anim>
                                    <p:anim calcmode="lin" valueType="num">
                                      <p:cBhvr>
                                        <p:cTn id="23" dur="1000" fill="hold"/>
                                        <p:tgtEl>
                                          <p:spTgt spid="721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7214"/>
                                        </p:tgtEl>
                                        <p:attrNameLst>
                                          <p:attrName>style.visibility</p:attrName>
                                        </p:attrNameLst>
                                      </p:cBhvr>
                                      <p:to>
                                        <p:strVal val="visible"/>
                                      </p:to>
                                    </p:set>
                                    <p:animEffect filter="fade">
                                      <p:cBhvr>
                                        <p:cTn id="26" dur="1000"/>
                                        <p:tgtEl>
                                          <p:spTgt spid="7214"/>
                                        </p:tgtEl>
                                      </p:cBhvr>
                                    </p:animEffect>
                                    <p:anim calcmode="lin" valueType="num">
                                      <p:cBhvr>
                                        <p:cTn id="27" dur="1000" fill="hold"/>
                                        <p:tgtEl>
                                          <p:spTgt spid="7214"/>
                                        </p:tgtEl>
                                        <p:attrNameLst>
                                          <p:attrName>ppt_x</p:attrName>
                                        </p:attrNameLst>
                                      </p:cBhvr>
                                      <p:tavLst>
                                        <p:tav tm="0">
                                          <p:val>
                                            <p:strVal val="#ppt_x"/>
                                          </p:val>
                                        </p:tav>
                                        <p:tav tm="100000">
                                          <p:val>
                                            <p:strVal val="#ppt_x"/>
                                          </p:val>
                                        </p:tav>
                                      </p:tavLst>
                                    </p:anim>
                                    <p:anim calcmode="lin" valueType="num">
                                      <p:cBhvr>
                                        <p:cTn id="28" dur="1000" fill="hold"/>
                                        <p:tgtEl>
                                          <p:spTgt spid="7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4" grpId="0" bldLvl="0"/>
      <p:bldP spid="7208" grpId="0" bldLvl="0"/>
      <p:bldP spid="7213" grpId="0" bldLvl="0"/>
      <p:bldP spid="721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496185" y="2997200"/>
            <a:ext cx="6119813" cy="2808288"/>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en-US" altLang="zh-CN"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712085" y="1303338"/>
            <a:ext cx="7488238" cy="1144270"/>
          </a:xfrm>
          <a:prstGeom prst="rect">
            <a:avLst/>
          </a:prstGeom>
          <a:noFill/>
          <a:ln w="9525">
            <a:noFill/>
          </a:ln>
        </p:spPr>
        <p:txBody>
          <a:bodyPr wrap="square">
            <a:spAutoFit/>
          </a:bodyPr>
          <a:p>
            <a:pPr marL="0" lvl="0" indent="457200">
              <a:lnSpc>
                <a:spcPct val="133000"/>
              </a:lnSpc>
            </a:pP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心理现象人皆有之，它是宇宙中最复杂的现象之一，从古至今为人们所关注。心理是</a:t>
            </a: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大脑对客观现实的主观反应，意识是心理发展的最高层次，只有人才有意识。</a:t>
            </a:r>
            <a:endParaRPr lang="zh-CN" altLang="en-US"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8235" name="TextBox 17"/>
          <p:cNvSpPr/>
          <p:nvPr/>
        </p:nvSpPr>
        <p:spPr>
          <a:xfrm>
            <a:off x="3067050" y="3028950"/>
            <a:ext cx="5045075" cy="2722880"/>
          </a:xfrm>
          <a:prstGeom prst="rect">
            <a:avLst/>
          </a:prstGeom>
          <a:noFill/>
          <a:ln w="9525">
            <a:noFill/>
          </a:ln>
        </p:spPr>
        <p:txBody>
          <a:bodyPr wrap="square">
            <a:spAutoFit/>
          </a:bodyPr>
          <a:p>
            <a:pPr marL="0" lvl="0" indent="457200">
              <a:lnSpc>
                <a:spcPct val="133000"/>
              </a:lnSpc>
              <a:spcBef>
                <a:spcPts val="600"/>
              </a:spcBef>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心理现象又可分为两大类，即</a:t>
            </a: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心理过程</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和</a:t>
            </a: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人格</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认知、情绪情感和意志是以过程的形式存在的，它们都要经历发生、发展和消失的不同阶段，所以属于心理过程。人格也称个性，是指一个人区别于他人的，在不同环境中一贯表现出来的，相对稳定的影响人的外象和行为模式的心理特征的总和，包括：需要、动机、能力、气质、性格等。在一定意义上，人格不是独立存在的，而是通过心理过程表现出来的。</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8236" name="矩形 2"/>
          <p:cNvSpPr/>
          <p:nvPr/>
        </p:nvSpPr>
        <p:spPr>
          <a:xfrm>
            <a:off x="8112760" y="2997200"/>
            <a:ext cx="3370263" cy="2808288"/>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236"/>
                                        </p:tgtEl>
                                        <p:attrNameLst>
                                          <p:attrName>style.visibility</p:attrName>
                                        </p:attrNameLst>
                                      </p:cBhvr>
                                      <p:to>
                                        <p:strVal val="visible"/>
                                      </p:to>
                                    </p:set>
                                    <p:anim calcmode="lin" valueType="num">
                                      <p:cBhvr>
                                        <p:cTn id="13" dur="500" fill="hold"/>
                                        <p:tgtEl>
                                          <p:spTgt spid="8236"/>
                                        </p:tgtEl>
                                        <p:attrNameLst>
                                          <p:attrName>ppt_x</p:attrName>
                                        </p:attrNameLst>
                                      </p:cBhvr>
                                      <p:tavLst>
                                        <p:tav tm="0">
                                          <p:val>
                                            <p:strVal val="0-#ppt_w/2"/>
                                          </p:val>
                                        </p:tav>
                                        <p:tav tm="100000">
                                          <p:val>
                                            <p:strVal val="#ppt_x"/>
                                          </p:val>
                                        </p:tav>
                                      </p:tavLst>
                                    </p:anim>
                                    <p:anim calcmode="lin" valueType="num">
                                      <p:cBhvr>
                                        <p:cTn id="14" dur="500" fill="hold"/>
                                        <p:tgtEl>
                                          <p:spTgt spid="8236"/>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43200000">
                                      <p:cBhvr>
                                        <p:cTn id="16" dur="300" fill="hold"/>
                                        <p:tgtEl>
                                          <p:spTgt spid="8236"/>
                                        </p:tgtEl>
                                        <p:attrNameLst>
                                          <p:attrName>r</p:attrName>
                                        </p:attrNameLst>
                                      </p:cBhvr>
                                    </p:animRot>
                                  </p:childTnLst>
                                </p:cTn>
                              </p:par>
                              <p:par>
                                <p:cTn id="17" presetID="2" presetClass="entr" presetSubtype="2" fill="hold" grpId="0" nodeType="withEffect">
                                  <p:stCondLst>
                                    <p:cond delay="0"/>
                                  </p:stCondLst>
                                  <p:childTnLst>
                                    <p:set>
                                      <p:cBhvr>
                                        <p:cTn id="18" dur="1" fill="hold">
                                          <p:stCondLst>
                                            <p:cond delay="0"/>
                                          </p:stCondLst>
                                        </p:cTn>
                                        <p:tgtEl>
                                          <p:spTgt spid="8225"/>
                                        </p:tgtEl>
                                        <p:attrNameLst>
                                          <p:attrName>style.visibility</p:attrName>
                                        </p:attrNameLst>
                                      </p:cBhvr>
                                      <p:to>
                                        <p:strVal val="visible"/>
                                      </p:to>
                                    </p:set>
                                    <p:anim calcmode="lin" valueType="num">
                                      <p:cBhvr>
                                        <p:cTn id="19" dur="500" fill="hold"/>
                                        <p:tgtEl>
                                          <p:spTgt spid="8225"/>
                                        </p:tgtEl>
                                        <p:attrNameLst>
                                          <p:attrName>ppt_x</p:attrName>
                                        </p:attrNameLst>
                                      </p:cBhvr>
                                      <p:tavLst>
                                        <p:tav tm="0">
                                          <p:val>
                                            <p:strVal val="1+#ppt_w/2"/>
                                          </p:val>
                                        </p:tav>
                                        <p:tav tm="100000">
                                          <p:val>
                                            <p:strVal val="#ppt_x"/>
                                          </p:val>
                                        </p:tav>
                                      </p:tavLst>
                                    </p:anim>
                                    <p:anim calcmode="lin" valueType="num">
                                      <p:cBhvr>
                                        <p:cTn id="20" dur="500" fill="hold"/>
                                        <p:tgtEl>
                                          <p:spTgt spid="822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8225"/>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8235"/>
                                        </p:tgtEl>
                                        <p:attrNameLst>
                                          <p:attrName>style.visibility</p:attrName>
                                        </p:attrNameLst>
                                      </p:cBhvr>
                                      <p:to>
                                        <p:strVal val="visible"/>
                                      </p:to>
                                    </p:set>
                                    <p:animEffect filter="fade">
                                      <p:cBhvr>
                                        <p:cTn id="25" dur="1000"/>
                                        <p:tgtEl>
                                          <p:spTgt spid="8235"/>
                                        </p:tgtEl>
                                      </p:cBhvr>
                                    </p:animEffect>
                                    <p:anim calcmode="lin" valueType="num">
                                      <p:cBhvr>
                                        <p:cTn id="26" dur="1000" fill="hold"/>
                                        <p:tgtEl>
                                          <p:spTgt spid="8235"/>
                                        </p:tgtEl>
                                        <p:attrNameLst>
                                          <p:attrName>ppt_x</p:attrName>
                                        </p:attrNameLst>
                                      </p:cBhvr>
                                      <p:tavLst>
                                        <p:tav tm="0">
                                          <p:val>
                                            <p:strVal val="#ppt_x"/>
                                          </p:val>
                                        </p:tav>
                                        <p:tav tm="100000">
                                          <p:val>
                                            <p:strVal val="#ppt_x"/>
                                          </p:val>
                                        </p:tav>
                                      </p:tavLst>
                                    </p:anim>
                                    <p:anim calcmode="lin" valueType="num">
                                      <p:cBhvr>
                                        <p:cTn id="27"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P spid="8236" grpId="0" bldLvl="0" animBg="1"/>
      <p:bldP spid="8236" grpId="1"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9249" name="组合 9248"/>
          <p:cNvGrpSpPr/>
          <p:nvPr/>
        </p:nvGrpSpPr>
        <p:grpSpPr>
          <a:xfrm>
            <a:off x="1883410" y="512763"/>
            <a:ext cx="539750" cy="539750"/>
            <a:chOff x="0" y="0"/>
            <a:chExt cx="540000" cy="540000"/>
          </a:xfrm>
        </p:grpSpPr>
        <p:sp>
          <p:nvSpPr>
            <p:cNvPr id="925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925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925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9253"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9254"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9255"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6"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7"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揭开斯芬克司之谜</a:t>
            </a:r>
            <a:endParaRPr lang="zh-CN" altLang="en-US" sz="2000" b="1" dirty="0">
              <a:solidFill>
                <a:srgbClr val="F79646"/>
              </a:solidFill>
              <a:latin typeface="微软雅黑" panose="020B0503020204020204" charset="-122"/>
              <a:ea typeface="微软雅黑" panose="020B0503020204020204" charset="-122"/>
              <a:sym typeface="Calibri" panose="020F0502020204030204" charset="0"/>
            </a:endParaRPr>
          </a:p>
        </p:txBody>
      </p:sp>
      <p:sp>
        <p:nvSpPr>
          <p:cNvPr id="925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9259" name="TextBox 8"/>
          <p:cNvSpPr/>
          <p:nvPr/>
        </p:nvSpPr>
        <p:spPr>
          <a:xfrm>
            <a:off x="5663248" y="2888615"/>
            <a:ext cx="5689600"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传说中，古希腊得奥林匹斯山是西方诸神居住的地方，那里有西方的主神宙斯，还有著名的特尔菲神庙。神庙前有一个碑文，上面刻着神的箴言。斯芬克司是传说中的一个奇特的生物——“狮身人面”。她作为神的使者，带着神对人类的忠告来到人间，来到古希腊得忒拜城堡。经过细心的筹划，她把那句神的箴言化作了一段“谜语”，来盘问她所遇到所有的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9260" name="Picture 3" descr="C:\Users\cxy\Desktop\《心理健康》\图\560cc7cac483b0956e57d.jpg560cc7cac483b0956e57d"/>
          <p:cNvPicPr>
            <a:picLocks noChangeAspect="1"/>
          </p:cNvPicPr>
          <p:nvPr/>
        </p:nvPicPr>
        <p:blipFill>
          <a:blip r:embed="rId2"/>
          <a:srcRect/>
          <a:stretch>
            <a:fillRect/>
          </a:stretch>
        </p:blipFill>
        <p:spPr>
          <a:xfrm>
            <a:off x="2496185" y="3088958"/>
            <a:ext cx="2982913" cy="1975485"/>
          </a:xfrm>
          <a:prstGeom prst="rect">
            <a:avLst/>
          </a:prstGeom>
          <a:noFill/>
          <a:ln w="28575" cap="flat" cmpd="sng">
            <a:solidFill>
              <a:schemeClr val="bg1"/>
            </a:solidFill>
            <a:prstDash val="solid"/>
            <a:miter/>
            <a:headEnd type="none" w="med" len="med"/>
            <a:tailEnd type="none" w="med" len="med"/>
          </a:ln>
        </p:spPr>
      </p:pic>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49"/>
                                        </p:tgtEl>
                                        <p:attrNameLst>
                                          <p:attrName>style.visibility</p:attrName>
                                        </p:attrNameLst>
                                      </p:cBhvr>
                                      <p:to>
                                        <p:strVal val="visible"/>
                                      </p:to>
                                    </p:set>
                                    <p:anim calcmode="lin" valueType="num">
                                      <p:cBhvr>
                                        <p:cTn id="7" dur="500" fill="hold"/>
                                        <p:tgtEl>
                                          <p:spTgt spid="9249"/>
                                        </p:tgtEl>
                                        <p:attrNameLst>
                                          <p:attrName>ppt_x</p:attrName>
                                        </p:attrNameLst>
                                      </p:cBhvr>
                                      <p:tavLst>
                                        <p:tav tm="0">
                                          <p:val>
                                            <p:strVal val="#ppt_x"/>
                                          </p:val>
                                        </p:tav>
                                        <p:tav tm="100000">
                                          <p:val>
                                            <p:strVal val="#ppt_x"/>
                                          </p:val>
                                        </p:tav>
                                      </p:tavLst>
                                    </p:anim>
                                    <p:anim calcmode="lin" valueType="num">
                                      <p:cBhvr>
                                        <p:cTn id="8" dur="500" fill="hold"/>
                                        <p:tgtEl>
                                          <p:spTgt spid="924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252"/>
                                        </p:tgtEl>
                                        <p:attrNameLst>
                                          <p:attrName>style.visibility</p:attrName>
                                        </p:attrNameLst>
                                      </p:cBhvr>
                                      <p:to>
                                        <p:strVal val="visible"/>
                                      </p:to>
                                    </p:set>
                                    <p:anim calcmode="lin" valueType="num">
                                      <p:cBhvr>
                                        <p:cTn id="11" dur="500" fill="hold"/>
                                        <p:tgtEl>
                                          <p:spTgt spid="9252"/>
                                        </p:tgtEl>
                                        <p:attrNameLst>
                                          <p:attrName>ppt_x</p:attrName>
                                        </p:attrNameLst>
                                      </p:cBhvr>
                                      <p:tavLst>
                                        <p:tav tm="0">
                                          <p:val>
                                            <p:strVal val="#ppt_x"/>
                                          </p:val>
                                        </p:tav>
                                        <p:tav tm="100000">
                                          <p:val>
                                            <p:strVal val="#ppt_x"/>
                                          </p:val>
                                        </p:tav>
                                      </p:tavLst>
                                    </p:anim>
                                    <p:anim calcmode="lin" valueType="num">
                                      <p:cBhvr>
                                        <p:cTn id="12" dur="500" fill="hold"/>
                                        <p:tgtEl>
                                          <p:spTgt spid="925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260"/>
                                        </p:tgtEl>
                                        <p:attrNameLst>
                                          <p:attrName>style.visibility</p:attrName>
                                        </p:attrNameLst>
                                      </p:cBhvr>
                                      <p:to>
                                        <p:strVal val="visible"/>
                                      </p:to>
                                    </p:set>
                                    <p:anim calcmode="lin" valueType="num">
                                      <p:cBhvr>
                                        <p:cTn id="16" dur="500" fill="hold"/>
                                        <p:tgtEl>
                                          <p:spTgt spid="9260"/>
                                        </p:tgtEl>
                                        <p:attrNameLst>
                                          <p:attrName>ppt_w</p:attrName>
                                        </p:attrNameLst>
                                      </p:cBhvr>
                                      <p:tavLst>
                                        <p:tav tm="0">
                                          <p:val>
                                            <p:fltVal val="0.000000"/>
                                          </p:val>
                                        </p:tav>
                                        <p:tav tm="100000">
                                          <p:val>
                                            <p:strVal val="#ppt_w"/>
                                          </p:val>
                                        </p:tav>
                                      </p:tavLst>
                                    </p:anim>
                                    <p:anim calcmode="lin" valueType="num">
                                      <p:cBhvr>
                                        <p:cTn id="17" dur="500" fill="hold"/>
                                        <p:tgtEl>
                                          <p:spTgt spid="9260"/>
                                        </p:tgtEl>
                                        <p:attrNameLst>
                                          <p:attrName>ppt_h</p:attrName>
                                        </p:attrNameLst>
                                      </p:cBhvr>
                                      <p:tavLst>
                                        <p:tav tm="0">
                                          <p:val>
                                            <p:fltVal val="0.000000"/>
                                          </p:val>
                                        </p:tav>
                                        <p:tav tm="100000">
                                          <p:val>
                                            <p:strVal val="#ppt_h"/>
                                          </p:val>
                                        </p:tav>
                                      </p:tavLst>
                                    </p:anim>
                                    <p:animEffect filter="fade">
                                      <p:cBhvr>
                                        <p:cTn id="18" dur="500"/>
                                        <p:tgtEl>
                                          <p:spTgt spid="9260"/>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9260"/>
                                        </p:tgtEl>
                                        <p:attrNameLst>
                                          <p:attrName>style.visibility</p:attrName>
                                        </p:attrNameLst>
                                      </p:cBhvr>
                                      <p:to>
                                        <p:strVal val="visible"/>
                                      </p:to>
                                    </p:set>
                                    <p:anim calcmode="lin" valueType="num">
                                      <p:cBhvr>
                                        <p:cTn id="21" dur="500" fill="hold"/>
                                        <p:tgtEl>
                                          <p:spTgt spid="9260"/>
                                        </p:tgtEl>
                                        <p:attrNameLst>
                                          <p:attrName>ppt_w</p:attrName>
                                        </p:attrNameLst>
                                      </p:cBhvr>
                                      <p:tavLst>
                                        <p:tav tm="0">
                                          <p:val>
                                            <p:fltVal val="0.000000"/>
                                          </p:val>
                                        </p:tav>
                                        <p:tav tm="100000">
                                          <p:val>
                                            <p:strVal val="#ppt_w"/>
                                          </p:val>
                                        </p:tav>
                                      </p:tavLst>
                                    </p:anim>
                                    <p:anim calcmode="lin" valueType="num">
                                      <p:cBhvr>
                                        <p:cTn id="22" dur="500" fill="hold"/>
                                        <p:tgtEl>
                                          <p:spTgt spid="9260"/>
                                        </p:tgtEl>
                                        <p:attrNameLst>
                                          <p:attrName>ppt_h</p:attrName>
                                        </p:attrNameLst>
                                      </p:cBhvr>
                                      <p:tavLst>
                                        <p:tav tm="0">
                                          <p:val>
                                            <p:fltVal val="0.000000"/>
                                          </p:val>
                                        </p:tav>
                                        <p:tav tm="100000">
                                          <p:val>
                                            <p:strVal val="#ppt_h"/>
                                          </p:val>
                                        </p:tav>
                                      </p:tavLst>
                                    </p:anim>
                                    <p:anim calcmode="lin" valueType="num">
                                      <p:cBhvr>
                                        <p:cTn id="23" dur="500" fill="hold"/>
                                        <p:tgtEl>
                                          <p:spTgt spid="9260"/>
                                        </p:tgtEl>
                                        <p:attrNameLst>
                                          <p:attrName>style.rotation</p:attrName>
                                        </p:attrNameLst>
                                      </p:cBhvr>
                                      <p:tavLst>
                                        <p:tav tm="0">
                                          <p:val>
                                            <p:fltVal val="360.000000"/>
                                          </p:val>
                                        </p:tav>
                                        <p:tav tm="100000">
                                          <p:val>
                                            <p:fltVal val="0.000000"/>
                                          </p:val>
                                        </p:tav>
                                      </p:tavLst>
                                    </p:anim>
                                    <p:animEffect filter="fade">
                                      <p:cBhvr>
                                        <p:cTn id="24" dur="500"/>
                                        <p:tgtEl>
                                          <p:spTgt spid="926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259"/>
                                        </p:tgtEl>
                                        <p:attrNameLst>
                                          <p:attrName>style.visibility</p:attrName>
                                        </p:attrNameLst>
                                      </p:cBhvr>
                                      <p:to>
                                        <p:strVal val="visible"/>
                                      </p:to>
                                    </p:set>
                                    <p:anim calcmode="lin" valueType="num">
                                      <p:cBhvr>
                                        <p:cTn id="28" dur="500" fill="hold"/>
                                        <p:tgtEl>
                                          <p:spTgt spid="9259"/>
                                        </p:tgtEl>
                                        <p:attrNameLst>
                                          <p:attrName>ppt_w</p:attrName>
                                        </p:attrNameLst>
                                      </p:cBhvr>
                                      <p:tavLst>
                                        <p:tav tm="0">
                                          <p:val>
                                            <p:fltVal val="0.000000"/>
                                          </p:val>
                                        </p:tav>
                                        <p:tav tm="100000">
                                          <p:val>
                                            <p:strVal val="#ppt_w"/>
                                          </p:val>
                                        </p:tav>
                                      </p:tavLst>
                                    </p:anim>
                                    <p:anim calcmode="lin" valueType="num">
                                      <p:cBhvr>
                                        <p:cTn id="29" dur="500" fill="hold"/>
                                        <p:tgtEl>
                                          <p:spTgt spid="9259"/>
                                        </p:tgtEl>
                                        <p:attrNameLst>
                                          <p:attrName>ppt_h</p:attrName>
                                        </p:attrNameLst>
                                      </p:cBhvr>
                                      <p:tavLst>
                                        <p:tav tm="0">
                                          <p:val>
                                            <p:fltVal val="0.000000"/>
                                          </p:val>
                                        </p:tav>
                                        <p:tav tm="100000">
                                          <p:val>
                                            <p:strVal val="#ppt_h"/>
                                          </p:val>
                                        </p:tav>
                                      </p:tavLst>
                                    </p:anim>
                                    <p:animEffect filter="fade">
                                      <p:cBhvr>
                                        <p:cTn id="30" dur="500"/>
                                        <p:tgtEl>
                                          <p:spTgt spid="9259"/>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9259"/>
                                        </p:tgtEl>
                                        <p:attrNameLst>
                                          <p:attrName>style.visibility</p:attrName>
                                        </p:attrNameLst>
                                      </p:cBhvr>
                                      <p:to>
                                        <p:strVal val="visible"/>
                                      </p:to>
                                    </p:set>
                                    <p:anim calcmode="lin" valueType="num">
                                      <p:cBhvr>
                                        <p:cTn id="33" dur="500" fill="hold"/>
                                        <p:tgtEl>
                                          <p:spTgt spid="9259"/>
                                        </p:tgtEl>
                                        <p:attrNameLst>
                                          <p:attrName>ppt_w</p:attrName>
                                        </p:attrNameLst>
                                      </p:cBhvr>
                                      <p:tavLst>
                                        <p:tav tm="0">
                                          <p:val>
                                            <p:fltVal val="0.000000"/>
                                          </p:val>
                                        </p:tav>
                                        <p:tav tm="100000">
                                          <p:val>
                                            <p:strVal val="#ppt_w"/>
                                          </p:val>
                                        </p:tav>
                                      </p:tavLst>
                                    </p:anim>
                                    <p:anim calcmode="lin" valueType="num">
                                      <p:cBhvr>
                                        <p:cTn id="34" dur="500" fill="hold"/>
                                        <p:tgtEl>
                                          <p:spTgt spid="9259"/>
                                        </p:tgtEl>
                                        <p:attrNameLst>
                                          <p:attrName>ppt_h</p:attrName>
                                        </p:attrNameLst>
                                      </p:cBhvr>
                                      <p:tavLst>
                                        <p:tav tm="0">
                                          <p:val>
                                            <p:fltVal val="0.000000"/>
                                          </p:val>
                                        </p:tav>
                                        <p:tav tm="100000">
                                          <p:val>
                                            <p:strVal val="#ppt_h"/>
                                          </p:val>
                                        </p:tav>
                                      </p:tavLst>
                                    </p:anim>
                                    <p:anim calcmode="lin" valueType="num">
                                      <p:cBhvr>
                                        <p:cTn id="35" dur="500" fill="hold"/>
                                        <p:tgtEl>
                                          <p:spTgt spid="9259"/>
                                        </p:tgtEl>
                                        <p:attrNameLst>
                                          <p:attrName>style.rotation</p:attrName>
                                        </p:attrNameLst>
                                      </p:cBhvr>
                                      <p:tavLst>
                                        <p:tav tm="0">
                                          <p:val>
                                            <p:fltVal val="360.000000"/>
                                          </p:val>
                                        </p:tav>
                                        <p:tav tm="100000">
                                          <p:val>
                                            <p:fltVal val="0.000000"/>
                                          </p:val>
                                        </p:tav>
                                      </p:tavLst>
                                    </p:anim>
                                    <p:animEffect filter="fade">
                                      <p:cBhvr>
                                        <p:cTn id="36" dur="500"/>
                                        <p:tgtEl>
                                          <p:spTgt spid="9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2" grpId="0" bldLvl="0"/>
      <p:bldP spid="9259" grpId="0" bldLvl="0"/>
      <p:bldP spid="9259" grpId="1"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2411730" y="2700497"/>
            <a:ext cx="8941435" cy="26809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 斯芬克斯之谜是古埃及最神秘的谜题之一，因为这个狮身人像根本就考察不出什么时候就开是有的，什么时候建筑的。斯芬克斯之谜也就成为了研究古埃及的考古学者的又一难题，但是在斯芬克斯之谜揭开之前，各种传说就已经流传了几百年。</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提起古埃及的文明，人们马上会联想到狮身人面怪物以及斯芬克斯之谜。</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关于斯芬克斯之谜早已是家喻户晓，而有关狮身人面像的建造者究竟是谁然扑朔迷离。传统观点认为，狮身人面像是在4500年前由法老哈拉按自己的面貌所建，因为位于雕像两爪之间的石碑上就刻着这法老的名号。</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心理及心理的构成</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8"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2411730" y="2700497"/>
            <a:ext cx="8941435" cy="26809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然而，同样根据石碑记载，大约在公元前1400左右，图坦莫斯王子曾在梦中受到胡尔·乌莫·乌哈特神的托，把它的雕像从黄沙中刨了出来。照此看来，此座雕像应该是胡尔神的神像。而另外一些传说中也提到，早在胡夫法老统治的时期，狮身人面像就已经存在了。</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斯芬克斯之谜学者们从各个方面对狮身人面像展开了研究。一位美国地质学家发现，狮身人面像所受到的侵蚀表明，它的历史比人们想象中的要长得多。</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在古埃及文明的发祥地有众多的司芬克斯，最古老最著名的要算是吉萨地区的大司芬克斯卧像。有关大司斯芬克斯之谜以及建造年代至今还无法确定。</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点评</a:t>
            </a:r>
            <a:endParaRPr lang="zh-CN" altLang="en-US" dirty="0">
              <a:ea typeface="宋体" panose="02010600030101010101" pitchFamily="2" charset="-122"/>
            </a:endParaRPr>
          </a:p>
        </p:txBody>
      </p:sp>
      <p:sp>
        <p:nvSpPr>
          <p:cNvPr id="6146" name="矩形 13"/>
          <p:cNvSpPr/>
          <p:nvPr/>
        </p:nvSpPr>
        <p:spPr>
          <a:xfrm>
            <a:off x="254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42545" y="1700530"/>
            <a:ext cx="1817370" cy="518160"/>
            <a:chOff x="-68" y="2678"/>
            <a:chExt cx="2862" cy="816"/>
          </a:xfrm>
        </p:grpSpPr>
        <p:sp>
          <p:nvSpPr>
            <p:cNvPr id="6152" name="矩形 19"/>
            <p:cNvSpPr/>
            <p:nvPr/>
          </p:nvSpPr>
          <p:spPr>
            <a:xfrm>
              <a:off x="885" y="2789"/>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52"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925" y="2757"/>
              <a:ext cx="1869"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单元一</a:t>
              </a:r>
              <a:endParaRPr lang="en-US" altLang="zh-CN" sz="200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42545" y="2362200"/>
            <a:ext cx="1819910" cy="518160"/>
            <a:chOff x="-69" y="3588"/>
            <a:chExt cx="2866" cy="816"/>
          </a:xfrm>
        </p:grpSpPr>
        <p:sp>
          <p:nvSpPr>
            <p:cNvPr id="6158" name="矩形 41"/>
            <p:cNvSpPr/>
            <p:nvPr/>
          </p:nvSpPr>
          <p:spPr>
            <a:xfrm>
              <a:off x="3" y="3703"/>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9" y="3588"/>
              <a:ext cx="105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923" y="3671"/>
              <a:ext cx="1874"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单元二</a:t>
              </a:r>
              <a:endParaRPr lang="zh-CN" altLang="en-US">
                <a:ea typeface="宋体" panose="02010600030101010101" pitchFamily="2" charset="-122"/>
              </a:endParaRPr>
            </a:p>
          </p:txBody>
        </p:sp>
      </p:grpSp>
      <p:grpSp>
        <p:nvGrpSpPr>
          <p:cNvPr id="4" name="组合 3"/>
          <p:cNvGrpSpPr/>
          <p:nvPr/>
        </p:nvGrpSpPr>
        <p:grpSpPr>
          <a:xfrm>
            <a:off x="-42545" y="3028950"/>
            <a:ext cx="1818640" cy="518160"/>
            <a:chOff x="-69" y="4696"/>
            <a:chExt cx="2864" cy="816"/>
          </a:xfrm>
        </p:grpSpPr>
        <p:sp>
          <p:nvSpPr>
            <p:cNvPr id="6162" name="矩形 38"/>
            <p:cNvSpPr/>
            <p:nvPr/>
          </p:nvSpPr>
          <p:spPr>
            <a:xfrm>
              <a:off x="3" y="4807"/>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9" y="4696"/>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922" y="4775"/>
              <a:ext cx="187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grpSp>
      <p:grpSp>
        <p:nvGrpSpPr>
          <p:cNvPr id="6165" name="组合 6164"/>
          <p:cNvGrpSpPr/>
          <p:nvPr/>
        </p:nvGrpSpPr>
        <p:grpSpPr>
          <a:xfrm rot="0">
            <a:off x="-42545" y="3690620"/>
            <a:ext cx="1818641" cy="518160"/>
            <a:chOff x="195774" y="0"/>
            <a:chExt cx="1820450" cy="518776"/>
          </a:xfrm>
        </p:grpSpPr>
        <p:sp>
          <p:nvSpPr>
            <p:cNvPr id="6166" name="矩形 35"/>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195774" y="0"/>
              <a:ext cx="629275"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grpSp>
      <p:grpSp>
        <p:nvGrpSpPr>
          <p:cNvPr id="6169" name="组合 6168"/>
          <p:cNvGrpSpPr/>
          <p:nvPr/>
        </p:nvGrpSpPr>
        <p:grpSpPr>
          <a:xfrm rot="0">
            <a:off x="-42545" y="4351655"/>
            <a:ext cx="1818640" cy="518160"/>
            <a:chOff x="195775" y="0"/>
            <a:chExt cx="1820449" cy="518776"/>
          </a:xfrm>
        </p:grpSpPr>
        <p:sp>
          <p:nvSpPr>
            <p:cNvPr id="6170" name="矩形 32"/>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195775" y="0"/>
              <a:ext cx="628640" cy="51877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825686" y="46353"/>
              <a:ext cx="1190538" cy="418327"/>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grpSp>
      <p:grpSp>
        <p:nvGrpSpPr>
          <p:cNvPr id="6173" name="组合 6172"/>
          <p:cNvGrpSpPr/>
          <p:nvPr/>
        </p:nvGrpSpPr>
        <p:grpSpPr>
          <a:xfrm rot="0">
            <a:off x="-42545" y="5012690"/>
            <a:ext cx="1818005" cy="518160"/>
            <a:chOff x="194477" y="0"/>
            <a:chExt cx="1821747" cy="518140"/>
          </a:xfrm>
        </p:grpSpPr>
        <p:sp>
          <p:nvSpPr>
            <p:cNvPr id="6174" name="矩形 29"/>
            <p:cNvSpPr/>
            <p:nvPr/>
          </p:nvSpPr>
          <p:spPr>
            <a:xfrm>
              <a:off x="241540" y="46353"/>
              <a:ext cx="493886" cy="377176"/>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194477" y="0"/>
              <a:ext cx="705465" cy="51814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826957" y="46353"/>
              <a:ext cx="1189267" cy="417814"/>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学习单元一</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xml><?xml version="1.0" encoding="utf-8"?>
<p:tagLst xmlns:p="http://schemas.openxmlformats.org/presentationml/2006/main">
  <p:tag name="KSO_WM_TEMPLATE_CATEGORY" val="custom"/>
  <p:tag name="KSO_WM_TEMPLATE_INDEX" val="160172"/>
  <p:tag name="KSO_WM_TAG_VERSION" val="1.0"/>
  <p:tag name="KSO_WM_SLIDE_ID" val="custom160172_29"/>
  <p:tag name="KSO_WM_SLIDE_INDEX" val="29"/>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4585</Words>
  <Application>WPS 演示</Application>
  <PresentationFormat>宽屏</PresentationFormat>
  <Paragraphs>808</Paragraphs>
  <Slides>23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Arial</vt:lpstr>
      <vt:lpstr>宋体</vt:lpstr>
      <vt:lpstr>Wingdings</vt:lpstr>
      <vt:lpstr>Calibri Light</vt:lpstr>
      <vt:lpstr>Calibri</vt:lpstr>
      <vt:lpstr>微软雅黑</vt:lpstr>
      <vt:lpstr>Bradley Hand ITC</vt:lpstr>
      <vt:lpstr>楷体_GB2312</vt:lpstr>
      <vt:lpstr>Arial Unicode MS</vt:lpstr>
      <vt:lpstr>Broadway</vt:lpstr>
      <vt:lpstr>DFPYeaSong-B5</vt:lpstr>
      <vt:lpstr>華康圓體 Std W3</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2</cp:revision>
  <dcterms:created xsi:type="dcterms:W3CDTF">2016-08-24T00:13:49Z</dcterms:created>
  <dcterms:modified xsi:type="dcterms:W3CDTF">2016-08-24T00:16:01Z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